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jp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2" r:id="rId4"/>
    <p:sldId id="274" r:id="rId5"/>
    <p:sldId id="275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92C8"/>
    <a:srgbClr val="7B6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5"/>
    <p:restoredTop sz="93053"/>
  </p:normalViewPr>
  <p:slideViewPr>
    <p:cSldViewPr snapToGrid="0" snapToObjects="1">
      <p:cViewPr varScale="1">
        <p:scale>
          <a:sx n="86" d="100"/>
          <a:sy n="86" d="100"/>
        </p:scale>
        <p:origin x="97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8A6BE-519B-6044-8E6B-52CDAE3AD6A8}" type="datetimeFigureOut">
              <a:rPr lang="en-US" smtClean="0"/>
              <a:t>6/29/18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2F108-7770-2F45-B959-7977968F7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16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8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5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2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6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1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8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6/29/18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1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6/29/18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2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6/29/18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6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6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4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3305F-6BE7-8344-AE6A-332181C43E98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C178A-A512-5640-ADAC-F968FAE9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8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6" Type="http://schemas.openxmlformats.org/officeDocument/2006/relationships/image" Target="../media/image6.jp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03" y="2740776"/>
            <a:ext cx="74627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DIGITAL CURATOR TRAINING PROGRAMME</a:t>
            </a:r>
          </a:p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Day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5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Facilitating curation training in different environments &amp; contexts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Trainer: Insert name(s)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0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03" y="1551183"/>
            <a:ext cx="86801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OVERVIEW OF THE TRAINING DAY</a:t>
            </a:r>
          </a:p>
          <a:p>
            <a:endParaRPr lang="en-US" sz="2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Present your feedback on the curated content and knowledge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mobilisation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process, and receive feedback on your own 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Explore facilitation techniques related to the delivery of curation training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Examine ways of overcoming any potential barriers to supporting people to engage curation activities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Plan how you will deliver curation training activities in the communities / settings in which you work </a:t>
            </a:r>
          </a:p>
        </p:txBody>
      </p:sp>
    </p:spTree>
    <p:extLst>
      <p:ext uri="{BB962C8B-B14F-4D97-AF65-F5344CB8AC3E}">
        <p14:creationId xmlns:p14="http://schemas.microsoft.com/office/powerpoint/2010/main" val="196494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6228521"/>
            <a:ext cx="9144000" cy="6294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69"/>
          <a:stretch/>
        </p:blipFill>
        <p:spPr>
          <a:xfrm>
            <a:off x="0" y="0"/>
            <a:ext cx="9144000" cy="763338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5888380"/>
            <a:ext cx="9144000" cy="6294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28521"/>
            <a:ext cx="2186360" cy="4627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03" y="942895"/>
            <a:ext cx="90175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EXPLORING CURATION FACILITATION: LEARNER NEEDS</a:t>
            </a:r>
          </a:p>
          <a:p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Individually, in pairs or in groups you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will identify the groups of people you intend to engage in curation training activities and explore their learning needs. 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656513" y="2358886"/>
            <a:ext cx="5857476" cy="3698462"/>
            <a:chOff x="1656513" y="2358886"/>
            <a:chExt cx="5857476" cy="3698462"/>
          </a:xfrm>
        </p:grpSpPr>
        <p:sp>
          <p:nvSpPr>
            <p:cNvPr id="13" name="Freeform 12"/>
            <p:cNvSpPr/>
            <p:nvPr/>
          </p:nvSpPr>
          <p:spPr>
            <a:xfrm>
              <a:off x="1656513" y="2358886"/>
              <a:ext cx="5857476" cy="3698462"/>
            </a:xfrm>
            <a:custGeom>
              <a:avLst/>
              <a:gdLst>
                <a:gd name="connsiteX0" fmla="*/ 0 w 5857476"/>
                <a:gd name="connsiteY0" fmla="*/ 1849231 h 3698462"/>
                <a:gd name="connsiteX1" fmla="*/ 2928738 w 5857476"/>
                <a:gd name="connsiteY1" fmla="*/ 0 h 3698462"/>
                <a:gd name="connsiteX2" fmla="*/ 5857476 w 5857476"/>
                <a:gd name="connsiteY2" fmla="*/ 1849231 h 3698462"/>
                <a:gd name="connsiteX3" fmla="*/ 2928738 w 5857476"/>
                <a:gd name="connsiteY3" fmla="*/ 3698462 h 3698462"/>
                <a:gd name="connsiteX4" fmla="*/ 0 w 5857476"/>
                <a:gd name="connsiteY4" fmla="*/ 1849231 h 3698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57476" h="3698462">
                  <a:moveTo>
                    <a:pt x="0" y="1849231"/>
                  </a:moveTo>
                  <a:cubicBezTo>
                    <a:pt x="0" y="827929"/>
                    <a:pt x="1311241" y="0"/>
                    <a:pt x="2928738" y="0"/>
                  </a:cubicBezTo>
                  <a:cubicBezTo>
                    <a:pt x="4546235" y="0"/>
                    <a:pt x="5857476" y="827929"/>
                    <a:pt x="5857476" y="1849231"/>
                  </a:cubicBezTo>
                  <a:cubicBezTo>
                    <a:pt x="5857476" y="2870533"/>
                    <a:pt x="4546235" y="3698462"/>
                    <a:pt x="2928738" y="3698462"/>
                  </a:cubicBezTo>
                  <a:cubicBezTo>
                    <a:pt x="1311241" y="3698462"/>
                    <a:pt x="0" y="2870533"/>
                    <a:pt x="0" y="184923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95207" tIns="270267" rIns="2195207" bIns="304411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latin typeface="Arial" charset="0"/>
                  <a:ea typeface="Arial" charset="0"/>
                  <a:cs typeface="Arial" charset="0"/>
                </a:rPr>
                <a:t>SOLUTIONS TO THESE BARRIERS</a:t>
              </a:r>
              <a:endParaRPr lang="en-US" sz="1200" kern="12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432599" y="3098578"/>
              <a:ext cx="4305305" cy="2958769"/>
            </a:xfrm>
            <a:custGeom>
              <a:avLst/>
              <a:gdLst>
                <a:gd name="connsiteX0" fmla="*/ 0 w 4305305"/>
                <a:gd name="connsiteY0" fmla="*/ 1479385 h 2958769"/>
                <a:gd name="connsiteX1" fmla="*/ 2152653 w 4305305"/>
                <a:gd name="connsiteY1" fmla="*/ 0 h 2958769"/>
                <a:gd name="connsiteX2" fmla="*/ 4305306 w 4305305"/>
                <a:gd name="connsiteY2" fmla="*/ 1479385 h 2958769"/>
                <a:gd name="connsiteX3" fmla="*/ 2152653 w 4305305"/>
                <a:gd name="connsiteY3" fmla="*/ 2958770 h 2958769"/>
                <a:gd name="connsiteX4" fmla="*/ 0 w 4305305"/>
                <a:gd name="connsiteY4" fmla="*/ 1479385 h 2958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05305" h="2958769">
                  <a:moveTo>
                    <a:pt x="0" y="1479385"/>
                  </a:moveTo>
                  <a:cubicBezTo>
                    <a:pt x="0" y="662343"/>
                    <a:pt x="963776" y="0"/>
                    <a:pt x="2152653" y="0"/>
                  </a:cubicBezTo>
                  <a:cubicBezTo>
                    <a:pt x="3341530" y="0"/>
                    <a:pt x="4305306" y="662343"/>
                    <a:pt x="4305306" y="1479385"/>
                  </a:cubicBezTo>
                  <a:cubicBezTo>
                    <a:pt x="4305306" y="2296427"/>
                    <a:pt x="3341530" y="2958770"/>
                    <a:pt x="2152653" y="2958770"/>
                  </a:cubicBezTo>
                  <a:cubicBezTo>
                    <a:pt x="963776" y="2958770"/>
                    <a:pt x="0" y="2296427"/>
                    <a:pt x="0" y="147938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85644" tIns="262870" rIns="1485645" bIns="233400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latin typeface="Arial" charset="0"/>
                  <a:ea typeface="Arial" charset="0"/>
                  <a:cs typeface="Arial" charset="0"/>
                </a:rPr>
                <a:t>BARRIERS TO ENGAGEMENT</a:t>
              </a:r>
              <a:endParaRPr lang="en-US" sz="1200" kern="12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114259" y="3838270"/>
              <a:ext cx="2941985" cy="2219077"/>
            </a:xfrm>
            <a:custGeom>
              <a:avLst/>
              <a:gdLst>
                <a:gd name="connsiteX0" fmla="*/ 0 w 2941985"/>
                <a:gd name="connsiteY0" fmla="*/ 1109539 h 2219077"/>
                <a:gd name="connsiteX1" fmla="*/ 1470993 w 2941985"/>
                <a:gd name="connsiteY1" fmla="*/ 0 h 2219077"/>
                <a:gd name="connsiteX2" fmla="*/ 2941986 w 2941985"/>
                <a:gd name="connsiteY2" fmla="*/ 1109539 h 2219077"/>
                <a:gd name="connsiteX3" fmla="*/ 1470993 w 2941985"/>
                <a:gd name="connsiteY3" fmla="*/ 2219078 h 2219077"/>
                <a:gd name="connsiteX4" fmla="*/ 0 w 2941985"/>
                <a:gd name="connsiteY4" fmla="*/ 1109539 h 2219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985" h="2219077">
                  <a:moveTo>
                    <a:pt x="0" y="1109539"/>
                  </a:moveTo>
                  <a:cubicBezTo>
                    <a:pt x="0" y="496758"/>
                    <a:pt x="658586" y="0"/>
                    <a:pt x="1470993" y="0"/>
                  </a:cubicBezTo>
                  <a:cubicBezTo>
                    <a:pt x="2283400" y="0"/>
                    <a:pt x="2941986" y="496758"/>
                    <a:pt x="2941986" y="1109539"/>
                  </a:cubicBezTo>
                  <a:cubicBezTo>
                    <a:pt x="2941986" y="1722320"/>
                    <a:pt x="2283400" y="2219078"/>
                    <a:pt x="1470993" y="2219078"/>
                  </a:cubicBezTo>
                  <a:cubicBezTo>
                    <a:pt x="658586" y="2219078"/>
                    <a:pt x="0" y="1722320"/>
                    <a:pt x="0" y="110953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0854" tIns="251775" rIns="870854" bIns="163869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latin typeface="Arial" charset="0"/>
                  <a:ea typeface="Arial" charset="0"/>
                  <a:cs typeface="Arial" charset="0"/>
                </a:rPr>
                <a:t>LEARNING NEEDS</a:t>
              </a:r>
              <a:endParaRPr lang="en-US" sz="1200" kern="12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845559" y="4577963"/>
              <a:ext cx="1479384" cy="1479384"/>
            </a:xfrm>
            <a:custGeom>
              <a:avLst/>
              <a:gdLst>
                <a:gd name="connsiteX0" fmla="*/ 0 w 1479384"/>
                <a:gd name="connsiteY0" fmla="*/ 739692 h 1479384"/>
                <a:gd name="connsiteX1" fmla="*/ 739692 w 1479384"/>
                <a:gd name="connsiteY1" fmla="*/ 0 h 1479384"/>
                <a:gd name="connsiteX2" fmla="*/ 1479384 w 1479384"/>
                <a:gd name="connsiteY2" fmla="*/ 739692 h 1479384"/>
                <a:gd name="connsiteX3" fmla="*/ 739692 w 1479384"/>
                <a:gd name="connsiteY3" fmla="*/ 1479384 h 1479384"/>
                <a:gd name="connsiteX4" fmla="*/ 0 w 1479384"/>
                <a:gd name="connsiteY4" fmla="*/ 739692 h 147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9384" h="1479384">
                  <a:moveTo>
                    <a:pt x="0" y="739692"/>
                  </a:moveTo>
                  <a:cubicBezTo>
                    <a:pt x="0" y="331171"/>
                    <a:pt x="331171" y="0"/>
                    <a:pt x="739692" y="0"/>
                  </a:cubicBezTo>
                  <a:cubicBezTo>
                    <a:pt x="1148213" y="0"/>
                    <a:pt x="1479384" y="331171"/>
                    <a:pt x="1479384" y="739692"/>
                  </a:cubicBezTo>
                  <a:cubicBezTo>
                    <a:pt x="1479384" y="1148213"/>
                    <a:pt x="1148213" y="1479384"/>
                    <a:pt x="739692" y="1479384"/>
                  </a:cubicBezTo>
                  <a:cubicBezTo>
                    <a:pt x="331171" y="1479384"/>
                    <a:pt x="0" y="1148213"/>
                    <a:pt x="0" y="73969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1995" tIns="455190" rIns="301994" bIns="45519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latin typeface="Arial" charset="0"/>
                  <a:ea typeface="Arial" charset="0"/>
                  <a:cs typeface="Arial" charset="0"/>
                </a:rPr>
                <a:t>LEARNERS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5676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03" y="1617902"/>
            <a:ext cx="90175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EXPLORING CURATION FACILITATION: ADAPTING RESOURCES</a:t>
            </a:r>
          </a:p>
          <a:p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Individually, in pairs or in groups you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will use the knowledge and ideas from the previous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activity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to review the Digital Curator Learner Book and your experiences on this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programme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and identify ways in which curation training and activities can be made more accessible and engaging for you intended learners. You should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71600" lvl="2" indent="-457200">
              <a:buAutoNum type="arabicPeriod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Review the Digital Curator Learner Book and its activities.</a:t>
            </a:r>
          </a:p>
          <a:p>
            <a:pPr marL="1371600" lvl="2" indent="-457200">
              <a:buAutoNum type="arabicPeriod"/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71600" lvl="2" indent="-457200">
              <a:buAutoNum type="arabicPeriod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Use pens, post-it notes and paper to jot down these ideas. You could also annotate appropriate section of the Learner Book.</a:t>
            </a:r>
          </a:p>
          <a:p>
            <a:pPr marL="1371600" lvl="2" indent="-457200">
              <a:buAutoNum type="arabicPeriod"/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71600" lvl="2" indent="-457200">
              <a:buAutoNum type="arabicPeriod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Discuss these ideas with people in your team and trainer. 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9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6228521"/>
            <a:ext cx="9144000" cy="6294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69"/>
          <a:stretch/>
        </p:blipFill>
        <p:spPr>
          <a:xfrm>
            <a:off x="0" y="0"/>
            <a:ext cx="9144000" cy="763338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5888380"/>
            <a:ext cx="9144000" cy="6294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28521"/>
            <a:ext cx="2186360" cy="4627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03" y="762779"/>
            <a:ext cx="9017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APPLICATION IN MY CONTEXT: CREATING A DELIVERY PLAN</a:t>
            </a:r>
          </a:p>
          <a:p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Individually, in pairs or in groups produce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 mind-map about how you intend to deliver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curation training activities within </a:t>
            </a:r>
            <a:r>
              <a:rPr lang="en-US" sz="200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00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setting(s) that you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work.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8" t="37255" r="69118" b="33921"/>
          <a:stretch/>
        </p:blipFill>
        <p:spPr>
          <a:xfrm>
            <a:off x="2803711" y="3090144"/>
            <a:ext cx="3734743" cy="197887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966925" y="3600936"/>
            <a:ext cx="3353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&lt;INSERT YOUR GROUP/SETTING&gt;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6472" y="2413766"/>
            <a:ext cx="28704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AREA/CONTEXT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What area/setting do you intend to deliver the training in? 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What’s the impact of this?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What local assets could you partner with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how and why?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68714" y="2292823"/>
            <a:ext cx="28234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TRAINING ACTIVITIES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What activities would you include?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How would you adapt them?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How would you structure it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What would be learned/produced?</a:t>
            </a:r>
          </a:p>
        </p:txBody>
      </p:sp>
      <p:pic>
        <p:nvPicPr>
          <p:cNvPr id="21" name="Picture 20" descr="Macintosh HD:Users:hayleytrowbridge:Documents:PVM:CommunicationsMaterials:DesignElements:Arrow.png"/>
          <p:cNvPicPr/>
          <p:nvPr/>
        </p:nvPicPr>
        <p:blipFill rotWithShape="1"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6" r="24453" b="42380"/>
          <a:stretch/>
        </p:blipFill>
        <p:spPr bwMode="auto">
          <a:xfrm rot="3656342">
            <a:off x="2612002" y="2503123"/>
            <a:ext cx="1012927" cy="9122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23" name="Picture 22" descr="Macintosh HD:Users:hayleytrowbridge:Documents:PVM:CommunicationsMaterials:DesignElements:Arrow.png"/>
          <p:cNvPicPr/>
          <p:nvPr/>
        </p:nvPicPr>
        <p:blipFill rotWithShape="1"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6" r="24453" b="42380"/>
          <a:stretch/>
        </p:blipFill>
        <p:spPr bwMode="auto">
          <a:xfrm rot="17613425" flipH="1">
            <a:off x="5193605" y="2460643"/>
            <a:ext cx="1012927" cy="9122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96472" y="4500633"/>
            <a:ext cx="34344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LOGISTICS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When would we deliver the training activities?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What venue(s) could you deliver the training in?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What facilities do they have?</a:t>
            </a:r>
          </a:p>
        </p:txBody>
      </p:sp>
      <p:pic>
        <p:nvPicPr>
          <p:cNvPr id="25" name="Picture 24" descr="Macintosh HD:Users:hayleytrowbridge:Documents:PVM:CommunicationsMaterials:DesignElements:Arrow.png"/>
          <p:cNvPicPr/>
          <p:nvPr/>
        </p:nvPicPr>
        <p:blipFill rotWithShape="1"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6" r="24453" b="42380"/>
          <a:stretch/>
        </p:blipFill>
        <p:spPr bwMode="auto">
          <a:xfrm rot="5936837" flipH="1">
            <a:off x="3062848" y="4963385"/>
            <a:ext cx="1012927" cy="9122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26" name="Picture 25" descr="Macintosh HD:Users:hayleytrowbridge:Documents:PVM:CommunicationsMaterials:DesignElements:Arrow.png"/>
          <p:cNvPicPr/>
          <p:nvPr/>
        </p:nvPicPr>
        <p:blipFill rotWithShape="1"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6" r="24453" b="42380"/>
          <a:stretch/>
        </p:blipFill>
        <p:spPr bwMode="auto">
          <a:xfrm rot="15663163">
            <a:off x="5196562" y="4811917"/>
            <a:ext cx="1012927" cy="9122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6289036" y="4421080"/>
            <a:ext cx="28549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PARTICIPANTS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Who are they?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How will you recruit them?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How does your proposed activities and plan support their engagement/learning?</a:t>
            </a:r>
          </a:p>
        </p:txBody>
      </p:sp>
    </p:spTree>
    <p:extLst>
      <p:ext uri="{BB962C8B-B14F-4D97-AF65-F5344CB8AC3E}">
        <p14:creationId xmlns:p14="http://schemas.microsoft.com/office/powerpoint/2010/main" val="190690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4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5888380"/>
            <a:ext cx="9144000" cy="6294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28521"/>
            <a:ext cx="2186360" cy="462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56" y="2237121"/>
            <a:ext cx="911169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SESSION SUMMARY &amp;</a:t>
            </a:r>
          </a:p>
          <a:p>
            <a:pPr algn="ctr"/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PROGRAMME FEEDBACK</a:t>
            </a:r>
          </a:p>
          <a:p>
            <a:pPr algn="ctr"/>
            <a:endParaRPr lang="en-US" sz="60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6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59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382</Words>
  <Application>Microsoft Macintosh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Hayley Trowbridge</dc:creator>
  <cp:lastModifiedBy>Hayley Trowbridge</cp:lastModifiedBy>
  <cp:revision>51</cp:revision>
  <dcterms:created xsi:type="dcterms:W3CDTF">2016-09-30T08:37:44Z</dcterms:created>
  <dcterms:modified xsi:type="dcterms:W3CDTF">2018-06-29T08:46:45Z</dcterms:modified>
</cp:coreProperties>
</file>