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2" r:id="rId4"/>
    <p:sldId id="274" r:id="rId5"/>
    <p:sldId id="275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92C8"/>
    <a:srgbClr val="7B6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5"/>
    <p:restoredTop sz="93053"/>
  </p:normalViewPr>
  <p:slideViewPr>
    <p:cSldViewPr snapToGrid="0" snapToObjects="1"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A6BE-519B-6044-8E6B-52CDAE3AD6A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2F108-7770-2F45-B959-7977968F77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1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openxmlformats.org/officeDocument/2006/relationships/image" Target="../media/image6.jp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2740776"/>
            <a:ext cx="74627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DIGITAL KURATOR UTBILDNINGSPROGRAM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Day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Underlätta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kurationsträning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olika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miljöer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och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sammanhang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Utbildare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namn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0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408381" y="1284662"/>
            <a:ext cx="262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ÖVERSIKT AV DAGEN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08381" y="1753044"/>
            <a:ext cx="7231817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Presentera din feedback om den kurerade innehålls- och kunskapsmobiliseringsprocessen och få självuppkopplad feedback</a:t>
            </a:r>
          </a:p>
          <a:p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Utforska hjälpmedelstekniker relaterade till leverans av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kurationsträning</a:t>
            </a:r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Undersök sätt att övervinna eventuella hinder för att stödja människor att engagera sig i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kurationsaktiviteter</a:t>
            </a:r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Planera hur du ska leverera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kurationsträning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 i de 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samhällen/ 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inställningarna där du arbetar</a:t>
            </a:r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96494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03" y="942895"/>
            <a:ext cx="9017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UTFORSKA FACILITERING AV KURATION: BEHOV I LÄRANDE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56513" y="2358886"/>
            <a:ext cx="5857476" cy="3698462"/>
            <a:chOff x="1656513" y="2358886"/>
            <a:chExt cx="5857476" cy="3698462"/>
          </a:xfrm>
        </p:grpSpPr>
        <p:sp>
          <p:nvSpPr>
            <p:cNvPr id="13" name="Freeform 12"/>
            <p:cNvSpPr/>
            <p:nvPr/>
          </p:nvSpPr>
          <p:spPr>
            <a:xfrm>
              <a:off x="1656513" y="2358886"/>
              <a:ext cx="5857476" cy="3698462"/>
            </a:xfrm>
            <a:custGeom>
              <a:avLst/>
              <a:gdLst>
                <a:gd name="connsiteX0" fmla="*/ 0 w 5857476"/>
                <a:gd name="connsiteY0" fmla="*/ 1849231 h 3698462"/>
                <a:gd name="connsiteX1" fmla="*/ 2928738 w 5857476"/>
                <a:gd name="connsiteY1" fmla="*/ 0 h 3698462"/>
                <a:gd name="connsiteX2" fmla="*/ 5857476 w 5857476"/>
                <a:gd name="connsiteY2" fmla="*/ 1849231 h 3698462"/>
                <a:gd name="connsiteX3" fmla="*/ 2928738 w 5857476"/>
                <a:gd name="connsiteY3" fmla="*/ 3698462 h 3698462"/>
                <a:gd name="connsiteX4" fmla="*/ 0 w 5857476"/>
                <a:gd name="connsiteY4" fmla="*/ 1849231 h 369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7476" h="3698462">
                  <a:moveTo>
                    <a:pt x="0" y="1849231"/>
                  </a:moveTo>
                  <a:cubicBezTo>
                    <a:pt x="0" y="827929"/>
                    <a:pt x="1311241" y="0"/>
                    <a:pt x="2928738" y="0"/>
                  </a:cubicBezTo>
                  <a:cubicBezTo>
                    <a:pt x="4546235" y="0"/>
                    <a:pt x="5857476" y="827929"/>
                    <a:pt x="5857476" y="1849231"/>
                  </a:cubicBezTo>
                  <a:cubicBezTo>
                    <a:pt x="5857476" y="2870533"/>
                    <a:pt x="4546235" y="3698462"/>
                    <a:pt x="2928738" y="3698462"/>
                  </a:cubicBezTo>
                  <a:cubicBezTo>
                    <a:pt x="1311241" y="3698462"/>
                    <a:pt x="0" y="2870533"/>
                    <a:pt x="0" y="184923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95207" tIns="270267" rIns="2195207" bIns="304411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>
                  <a:latin typeface="Arial" charset="0"/>
                  <a:ea typeface="Arial" charset="0"/>
                  <a:cs typeface="Arial" charset="0"/>
                </a:rPr>
                <a:t>Lösningar</a:t>
              </a: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 till hinder</a:t>
              </a:r>
              <a:endParaRPr lang="en-US" sz="1200" kern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32599" y="3098578"/>
              <a:ext cx="4305305" cy="2958769"/>
            </a:xfrm>
            <a:custGeom>
              <a:avLst/>
              <a:gdLst>
                <a:gd name="connsiteX0" fmla="*/ 0 w 4305305"/>
                <a:gd name="connsiteY0" fmla="*/ 1479385 h 2958769"/>
                <a:gd name="connsiteX1" fmla="*/ 2152653 w 4305305"/>
                <a:gd name="connsiteY1" fmla="*/ 0 h 2958769"/>
                <a:gd name="connsiteX2" fmla="*/ 4305306 w 4305305"/>
                <a:gd name="connsiteY2" fmla="*/ 1479385 h 2958769"/>
                <a:gd name="connsiteX3" fmla="*/ 2152653 w 4305305"/>
                <a:gd name="connsiteY3" fmla="*/ 2958770 h 2958769"/>
                <a:gd name="connsiteX4" fmla="*/ 0 w 4305305"/>
                <a:gd name="connsiteY4" fmla="*/ 1479385 h 2958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05305" h="2958769">
                  <a:moveTo>
                    <a:pt x="0" y="1479385"/>
                  </a:moveTo>
                  <a:cubicBezTo>
                    <a:pt x="0" y="662343"/>
                    <a:pt x="963776" y="0"/>
                    <a:pt x="2152653" y="0"/>
                  </a:cubicBezTo>
                  <a:cubicBezTo>
                    <a:pt x="3341530" y="0"/>
                    <a:pt x="4305306" y="662343"/>
                    <a:pt x="4305306" y="1479385"/>
                  </a:cubicBezTo>
                  <a:cubicBezTo>
                    <a:pt x="4305306" y="2296427"/>
                    <a:pt x="3341530" y="2958770"/>
                    <a:pt x="2152653" y="2958770"/>
                  </a:cubicBezTo>
                  <a:cubicBezTo>
                    <a:pt x="963776" y="2958770"/>
                    <a:pt x="0" y="2296427"/>
                    <a:pt x="0" y="147938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644" tIns="262870" rIns="1485645" bIns="2334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Hinder </a:t>
              </a:r>
              <a:r>
                <a:rPr lang="en-US" sz="1200" kern="1200" dirty="0" err="1" smtClean="0">
                  <a:latin typeface="Arial" charset="0"/>
                  <a:ea typeface="Arial" charset="0"/>
                  <a:cs typeface="Arial" charset="0"/>
                </a:rPr>
                <a:t>för</a:t>
              </a: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1200" kern="1200" dirty="0" err="1" smtClean="0">
                  <a:latin typeface="Arial" charset="0"/>
                  <a:ea typeface="Arial" charset="0"/>
                  <a:cs typeface="Arial" charset="0"/>
                </a:rPr>
                <a:t>engagemang</a:t>
              </a:r>
              <a:endParaRPr lang="en-US" sz="1200" kern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14259" y="3838270"/>
              <a:ext cx="2941985" cy="2219077"/>
            </a:xfrm>
            <a:custGeom>
              <a:avLst/>
              <a:gdLst>
                <a:gd name="connsiteX0" fmla="*/ 0 w 2941985"/>
                <a:gd name="connsiteY0" fmla="*/ 1109539 h 2219077"/>
                <a:gd name="connsiteX1" fmla="*/ 1470993 w 2941985"/>
                <a:gd name="connsiteY1" fmla="*/ 0 h 2219077"/>
                <a:gd name="connsiteX2" fmla="*/ 2941986 w 2941985"/>
                <a:gd name="connsiteY2" fmla="*/ 1109539 h 2219077"/>
                <a:gd name="connsiteX3" fmla="*/ 1470993 w 2941985"/>
                <a:gd name="connsiteY3" fmla="*/ 2219078 h 2219077"/>
                <a:gd name="connsiteX4" fmla="*/ 0 w 2941985"/>
                <a:gd name="connsiteY4" fmla="*/ 1109539 h 2219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985" h="2219077">
                  <a:moveTo>
                    <a:pt x="0" y="1109539"/>
                  </a:moveTo>
                  <a:cubicBezTo>
                    <a:pt x="0" y="496758"/>
                    <a:pt x="658586" y="0"/>
                    <a:pt x="1470993" y="0"/>
                  </a:cubicBezTo>
                  <a:cubicBezTo>
                    <a:pt x="2283400" y="0"/>
                    <a:pt x="2941986" y="496758"/>
                    <a:pt x="2941986" y="1109539"/>
                  </a:cubicBezTo>
                  <a:cubicBezTo>
                    <a:pt x="2941986" y="1722320"/>
                    <a:pt x="2283400" y="2219078"/>
                    <a:pt x="1470993" y="2219078"/>
                  </a:cubicBezTo>
                  <a:cubicBezTo>
                    <a:pt x="658586" y="2219078"/>
                    <a:pt x="0" y="1722320"/>
                    <a:pt x="0" y="11095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0854" tIns="251775" rIns="870854" bIns="163869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>
                  <a:latin typeface="Arial" charset="0"/>
                  <a:ea typeface="Arial" charset="0"/>
                  <a:cs typeface="Arial" charset="0"/>
                </a:rPr>
                <a:t>Lärande</a:t>
              </a: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1200" kern="1200" dirty="0" err="1" smtClean="0">
                  <a:latin typeface="Arial" charset="0"/>
                  <a:ea typeface="Arial" charset="0"/>
                  <a:cs typeface="Arial" charset="0"/>
                </a:rPr>
                <a:t>behov</a:t>
              </a:r>
              <a:endParaRPr lang="en-US" sz="1200" kern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45559" y="4577963"/>
              <a:ext cx="1479384" cy="1479384"/>
            </a:xfrm>
            <a:custGeom>
              <a:avLst/>
              <a:gdLst>
                <a:gd name="connsiteX0" fmla="*/ 0 w 1479384"/>
                <a:gd name="connsiteY0" fmla="*/ 739692 h 1479384"/>
                <a:gd name="connsiteX1" fmla="*/ 739692 w 1479384"/>
                <a:gd name="connsiteY1" fmla="*/ 0 h 1479384"/>
                <a:gd name="connsiteX2" fmla="*/ 1479384 w 1479384"/>
                <a:gd name="connsiteY2" fmla="*/ 739692 h 1479384"/>
                <a:gd name="connsiteX3" fmla="*/ 739692 w 1479384"/>
                <a:gd name="connsiteY3" fmla="*/ 1479384 h 1479384"/>
                <a:gd name="connsiteX4" fmla="*/ 0 w 1479384"/>
                <a:gd name="connsiteY4" fmla="*/ 739692 h 147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9384" h="1479384">
                  <a:moveTo>
                    <a:pt x="0" y="739692"/>
                  </a:moveTo>
                  <a:cubicBezTo>
                    <a:pt x="0" y="331171"/>
                    <a:pt x="331171" y="0"/>
                    <a:pt x="739692" y="0"/>
                  </a:cubicBezTo>
                  <a:cubicBezTo>
                    <a:pt x="1148213" y="0"/>
                    <a:pt x="1479384" y="331171"/>
                    <a:pt x="1479384" y="739692"/>
                  </a:cubicBezTo>
                  <a:cubicBezTo>
                    <a:pt x="1479384" y="1148213"/>
                    <a:pt x="1148213" y="1479384"/>
                    <a:pt x="739692" y="1479384"/>
                  </a:cubicBezTo>
                  <a:cubicBezTo>
                    <a:pt x="331171" y="1479384"/>
                    <a:pt x="0" y="1148213"/>
                    <a:pt x="0" y="73969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1995" tIns="455190" rIns="301994" bIns="45519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>
                  <a:latin typeface="Arial" charset="0"/>
                  <a:ea typeface="Arial" charset="0"/>
                  <a:cs typeface="Arial" charset="0"/>
                </a:rPr>
                <a:t>Deltagare</a:t>
              </a: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endParaRPr lang="en-US" sz="1200" kern="1200" dirty="0" smtClean="0">
                <a:latin typeface="Arial" charset="0"/>
                <a:ea typeface="Arial" charset="0"/>
                <a:cs typeface="Arial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sp>
        <p:nvSpPr>
          <p:cNvPr id="7" name="Rektangel 6"/>
          <p:cNvSpPr/>
          <p:nvPr/>
        </p:nvSpPr>
        <p:spPr>
          <a:xfrm>
            <a:off x="408381" y="1415414"/>
            <a:ext cx="799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Individuellt, i par eller i 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grupper, 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kommer du att identifiera de grupper av personer du 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vill ska delta 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i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kurationsträning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 och utforska deras lärandebehov.</a:t>
            </a:r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5676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1617902"/>
            <a:ext cx="9017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UTFORSKA FACILITERING AV KURATION: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ANPASSA RESURSER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85572" y="2116520"/>
            <a:ext cx="8190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Individuellt, i par eller i grupper, kommer du att använda kunskapen och idéerna från föregående aktivitet för att se över Digital Curator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Learner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 Book och dina erfarenheter av detta program och identifiera sätt på vilka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kurationsträning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 och aktiviteter kan göras mer tillgängliga och engagerande för dig avsedda elever. Du borde:</a:t>
            </a:r>
          </a:p>
          <a:p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Granska Digital Curator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Learner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 Book och dess aktiviteter.</a:t>
            </a:r>
          </a:p>
          <a:p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Använd pennor, post-it-anteckningar och papper för att notera dessa idéer. Du kan också anteckna lämplig del av </a:t>
            </a:r>
            <a:r>
              <a:rPr lang="sv-SE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Learner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 Book.</a:t>
            </a:r>
          </a:p>
          <a:p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Diskutera dessa idéer med personer i ditt lag och tränare.</a:t>
            </a:r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7199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03" y="762779"/>
            <a:ext cx="9017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SÄTTA I SAMMANHANG: SKAPA EN LEVERANSPLAN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2803711" y="3090144"/>
            <a:ext cx="3734743" cy="197887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66925" y="3600936"/>
            <a:ext cx="335366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&lt;INFOGA GRUPP/FÖRUTSÄTTNINGAR&gt;</a:t>
            </a:r>
            <a:endParaRPr lang="en-US" sz="24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472" y="2413766"/>
            <a:ext cx="2870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OMRÅDE/SAMMANHANG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68714" y="2292823"/>
            <a:ext cx="2823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TRÄNINGSAKTIVITETER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1" name="Picture 20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3656342">
            <a:off x="2612002" y="2503123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17613425" flipH="1">
            <a:off x="5193605" y="2460643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96472" y="4500633"/>
            <a:ext cx="3434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LOGISTIK</a:t>
            </a:r>
            <a:endParaRPr lang="en-US" sz="16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5" name="Picture 24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5936837" flipH="1">
            <a:off x="3062848" y="4963385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15663163">
            <a:off x="5196562" y="4811917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289036" y="4421080"/>
            <a:ext cx="2854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DELTAGARE</a:t>
            </a:r>
            <a:endParaRPr lang="en-US" sz="16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46602" y="1171709"/>
            <a:ext cx="8517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Individuellt, i par eller i grupper, 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skapa 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en tankekarta om hur 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ni 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avser att leverera 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aktiviteterna i </a:t>
            </a:r>
            <a:r>
              <a:rPr lang="sv-SE" dirty="0" err="1" smtClean="0">
                <a:solidFill>
                  <a:srgbClr val="7F7F7F"/>
                </a:solidFill>
                <a:latin typeface="Franklin Gothic Book"/>
                <a:cs typeface="Franklin Gothic Book"/>
              </a:rPr>
              <a:t>kurationsutbildningen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 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inom den </a:t>
            </a:r>
            <a:r>
              <a:rPr lang="sv-SE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ram du </a:t>
            </a:r>
            <a:r>
              <a:rPr lang="sv-SE" dirty="0">
                <a:solidFill>
                  <a:srgbClr val="7F7F7F"/>
                </a:solidFill>
                <a:latin typeface="Franklin Gothic Book"/>
                <a:cs typeface="Franklin Gothic Book"/>
              </a:rPr>
              <a:t>arbetar.</a:t>
            </a:r>
            <a:endParaRPr lang="sv-SE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51345" y="2752320"/>
            <a:ext cx="2715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Vilket </a:t>
            </a:r>
            <a:r>
              <a:rPr lang="sv-SE" sz="14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område/sammanhang </a:t>
            </a:r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har du för avsikt att leverera träningen i?</a:t>
            </a:r>
          </a:p>
          <a:p>
            <a:r>
              <a:rPr lang="sv-SE" sz="14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Konsekvenser?</a:t>
            </a:r>
            <a:endParaRPr lang="sv-SE" sz="1400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Vilka lokala tillgångar kan du samarbeta med - hur och varför?</a:t>
            </a:r>
            <a:endParaRPr lang="sv-SE" sz="14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87762" y="4821189"/>
            <a:ext cx="33431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När ska vi leverera träningsaktiviteterna?</a:t>
            </a: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Vilka mötesplatser kan du leverera träningen i?</a:t>
            </a: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Vilka faciliteter har de?</a:t>
            </a:r>
            <a:endParaRPr lang="sv-SE" sz="14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356035" y="2752320"/>
            <a:ext cx="25240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Vilka aktiviteter skulle du inkludera?</a:t>
            </a: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Hur skulle du anpassa dem?</a:t>
            </a: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Hur skulle du strukturera den?</a:t>
            </a: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Vad skulle man lära sig / producera?</a:t>
            </a:r>
            <a:endParaRPr lang="sv-SE" sz="14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289036" y="4759634"/>
            <a:ext cx="26104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Vilka är dom?</a:t>
            </a: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Hur ska du rekrytera dem?</a:t>
            </a:r>
          </a:p>
          <a:p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Hur stödjer dina föreslagna aktiviteter och planer deras </a:t>
            </a:r>
            <a:r>
              <a:rPr lang="sv-SE" sz="14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engagemang/Lärande</a:t>
            </a:r>
            <a:r>
              <a:rPr lang="sv-SE" sz="1400" dirty="0">
                <a:solidFill>
                  <a:srgbClr val="7F7F7F"/>
                </a:solidFill>
                <a:latin typeface="Franklin Gothic Book"/>
                <a:cs typeface="Franklin Gothic Book"/>
              </a:rPr>
              <a:t>?</a:t>
            </a:r>
            <a:endParaRPr lang="sv-SE" sz="14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90690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56" y="2237121"/>
            <a:ext cx="91116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SAMMANFATTNING OCH SLUTLIG FEEDBACK</a:t>
            </a:r>
            <a:endParaRPr lang="en-US" sz="6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362</Words>
  <Application>Microsoft Macintosh PowerPoint</Application>
  <PresentationFormat>Bildspel på skärmen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Trowbridge</dc:creator>
  <cp:lastModifiedBy>Gu-Ni Anders</cp:lastModifiedBy>
  <cp:revision>56</cp:revision>
  <dcterms:created xsi:type="dcterms:W3CDTF">2016-09-30T08:37:44Z</dcterms:created>
  <dcterms:modified xsi:type="dcterms:W3CDTF">2018-08-01T07:45:38Z</dcterms:modified>
</cp:coreProperties>
</file>