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66" r:id="rId4"/>
    <p:sldId id="267" r:id="rId5"/>
    <p:sldId id="273" r:id="rId6"/>
    <p:sldId id="272" r:id="rId7"/>
    <p:sldId id="270" r:id="rId8"/>
    <p:sldId id="271" r:id="rId9"/>
    <p:sldId id="26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92C8"/>
    <a:srgbClr val="7B618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65"/>
    <p:restoredTop sz="93053"/>
  </p:normalViewPr>
  <p:slideViewPr>
    <p:cSldViewPr snapToGrid="0" snapToObjects="1">
      <p:cViewPr varScale="1">
        <p:scale>
          <a:sx n="177" d="100"/>
          <a:sy n="177" d="100"/>
        </p:scale>
        <p:origin x="-41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D8A6BE-519B-6044-8E6B-52CDAE3AD6A8}" type="datetimeFigureOut">
              <a:rPr lang="en-US" smtClean="0"/>
              <a:t>18-08-01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52F108-7770-2F45-B959-7977968F7700}" type="slidenum">
              <a:rPr lang="en-US" smtClean="0"/>
              <a:t>‹Nr.›</a:t>
            </a:fld>
            <a:endParaRPr lang="en-US"/>
          </a:p>
        </p:txBody>
      </p:sp>
    </p:spTree>
    <p:extLst>
      <p:ext uri="{BB962C8B-B14F-4D97-AF65-F5344CB8AC3E}">
        <p14:creationId xmlns:p14="http://schemas.microsoft.com/office/powerpoint/2010/main" val="1202816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52F108-7770-2F45-B959-7977968F7700}" type="slidenum">
              <a:rPr lang="en-US" smtClean="0"/>
              <a:t>6</a:t>
            </a:fld>
            <a:endParaRPr lang="en-US"/>
          </a:p>
        </p:txBody>
      </p:sp>
    </p:spTree>
    <p:extLst>
      <p:ext uri="{BB962C8B-B14F-4D97-AF65-F5344CB8AC3E}">
        <p14:creationId xmlns:p14="http://schemas.microsoft.com/office/powerpoint/2010/main" val="1483510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56C3305F-6BE7-8344-AE6A-332181C43E98}" type="datetimeFigureOut">
              <a:rPr lang="en-US" smtClean="0"/>
              <a:t>18-08-01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C178A-A512-5640-ADAC-F968FAE9EFA2}" type="slidenum">
              <a:rPr lang="en-US" smtClean="0"/>
              <a:t>‹Nr.›</a:t>
            </a:fld>
            <a:endParaRPr lang="en-US"/>
          </a:p>
        </p:txBody>
      </p:sp>
    </p:spTree>
    <p:extLst>
      <p:ext uri="{BB962C8B-B14F-4D97-AF65-F5344CB8AC3E}">
        <p14:creationId xmlns:p14="http://schemas.microsoft.com/office/powerpoint/2010/main" val="3896587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56C3305F-6BE7-8344-AE6A-332181C43E98}" type="datetimeFigureOut">
              <a:rPr lang="en-US" smtClean="0"/>
              <a:t>18-08-01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C178A-A512-5640-ADAC-F968FAE9EFA2}" type="slidenum">
              <a:rPr lang="en-US" smtClean="0"/>
              <a:t>‹Nr.›</a:t>
            </a:fld>
            <a:endParaRPr lang="en-US"/>
          </a:p>
        </p:txBody>
      </p:sp>
    </p:spTree>
    <p:extLst>
      <p:ext uri="{BB962C8B-B14F-4D97-AF65-F5344CB8AC3E}">
        <p14:creationId xmlns:p14="http://schemas.microsoft.com/office/powerpoint/2010/main" val="690853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56C3305F-6BE7-8344-AE6A-332181C43E98}" type="datetimeFigureOut">
              <a:rPr lang="en-US" smtClean="0"/>
              <a:t>18-08-01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C178A-A512-5640-ADAC-F968FAE9EFA2}" type="slidenum">
              <a:rPr lang="en-US" smtClean="0"/>
              <a:t>‹Nr.›</a:t>
            </a:fld>
            <a:endParaRPr lang="en-US"/>
          </a:p>
        </p:txBody>
      </p:sp>
    </p:spTree>
    <p:extLst>
      <p:ext uri="{BB962C8B-B14F-4D97-AF65-F5344CB8AC3E}">
        <p14:creationId xmlns:p14="http://schemas.microsoft.com/office/powerpoint/2010/main" val="1572324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56C3305F-6BE7-8344-AE6A-332181C43E98}" type="datetimeFigureOut">
              <a:rPr lang="en-US" smtClean="0"/>
              <a:t>18-08-01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C178A-A512-5640-ADAC-F968FAE9EFA2}" type="slidenum">
              <a:rPr lang="en-US" smtClean="0"/>
              <a:t>‹Nr.›</a:t>
            </a:fld>
            <a:endParaRPr lang="en-US"/>
          </a:p>
        </p:txBody>
      </p:sp>
    </p:spTree>
    <p:extLst>
      <p:ext uri="{BB962C8B-B14F-4D97-AF65-F5344CB8AC3E}">
        <p14:creationId xmlns:p14="http://schemas.microsoft.com/office/powerpoint/2010/main" val="3655568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56C3305F-6BE7-8344-AE6A-332181C43E98}" type="datetimeFigureOut">
              <a:rPr lang="en-US" smtClean="0"/>
              <a:t>18-08-01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C178A-A512-5640-ADAC-F968FAE9EFA2}" type="slidenum">
              <a:rPr lang="en-US" smtClean="0"/>
              <a:t>‹Nr.›</a:t>
            </a:fld>
            <a:endParaRPr lang="en-US"/>
          </a:p>
        </p:txBody>
      </p:sp>
    </p:spTree>
    <p:extLst>
      <p:ext uri="{BB962C8B-B14F-4D97-AF65-F5344CB8AC3E}">
        <p14:creationId xmlns:p14="http://schemas.microsoft.com/office/powerpoint/2010/main" val="1825710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56C3305F-6BE7-8344-AE6A-332181C43E98}" type="datetimeFigureOut">
              <a:rPr lang="en-US" smtClean="0"/>
              <a:t>18-08-01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C178A-A512-5640-ADAC-F968FAE9EFA2}" type="slidenum">
              <a:rPr lang="en-US" smtClean="0"/>
              <a:t>‹Nr.›</a:t>
            </a:fld>
            <a:endParaRPr lang="en-US"/>
          </a:p>
        </p:txBody>
      </p:sp>
    </p:spTree>
    <p:extLst>
      <p:ext uri="{BB962C8B-B14F-4D97-AF65-F5344CB8AC3E}">
        <p14:creationId xmlns:p14="http://schemas.microsoft.com/office/powerpoint/2010/main" val="1871480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56C3305F-6BE7-8344-AE6A-332181C43E98}" type="datetimeFigureOut">
              <a:rPr lang="en-US" smtClean="0"/>
              <a:t>18-08-01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6C178A-A512-5640-ADAC-F968FAE9EFA2}" type="slidenum">
              <a:rPr lang="en-US" smtClean="0"/>
              <a:t>‹Nr.›</a:t>
            </a:fld>
            <a:endParaRPr lang="en-US"/>
          </a:p>
        </p:txBody>
      </p:sp>
    </p:spTree>
    <p:extLst>
      <p:ext uri="{BB962C8B-B14F-4D97-AF65-F5344CB8AC3E}">
        <p14:creationId xmlns:p14="http://schemas.microsoft.com/office/powerpoint/2010/main" val="2512119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56C3305F-6BE7-8344-AE6A-332181C43E98}" type="datetimeFigureOut">
              <a:rPr lang="en-US" smtClean="0"/>
              <a:t>18-08-01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6C178A-A512-5640-ADAC-F968FAE9EFA2}" type="slidenum">
              <a:rPr lang="en-US" smtClean="0"/>
              <a:t>‹Nr.›</a:t>
            </a:fld>
            <a:endParaRPr lang="en-US"/>
          </a:p>
        </p:txBody>
      </p:sp>
    </p:spTree>
    <p:extLst>
      <p:ext uri="{BB962C8B-B14F-4D97-AF65-F5344CB8AC3E}">
        <p14:creationId xmlns:p14="http://schemas.microsoft.com/office/powerpoint/2010/main" val="1632225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C3305F-6BE7-8344-AE6A-332181C43E98}" type="datetimeFigureOut">
              <a:rPr lang="en-US" smtClean="0"/>
              <a:t>18-08-01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6C178A-A512-5640-ADAC-F968FAE9EFA2}" type="slidenum">
              <a:rPr lang="en-US" smtClean="0"/>
              <a:t>‹Nr.›</a:t>
            </a:fld>
            <a:endParaRPr lang="en-US"/>
          </a:p>
        </p:txBody>
      </p:sp>
    </p:spTree>
    <p:extLst>
      <p:ext uri="{BB962C8B-B14F-4D97-AF65-F5344CB8AC3E}">
        <p14:creationId xmlns:p14="http://schemas.microsoft.com/office/powerpoint/2010/main" val="2679862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56C3305F-6BE7-8344-AE6A-332181C43E98}" type="datetimeFigureOut">
              <a:rPr lang="en-US" smtClean="0"/>
              <a:t>18-08-01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C178A-A512-5640-ADAC-F968FAE9EFA2}" type="slidenum">
              <a:rPr lang="en-US" smtClean="0"/>
              <a:t>‹Nr.›</a:t>
            </a:fld>
            <a:endParaRPr lang="en-US"/>
          </a:p>
        </p:txBody>
      </p:sp>
    </p:spTree>
    <p:extLst>
      <p:ext uri="{BB962C8B-B14F-4D97-AF65-F5344CB8AC3E}">
        <p14:creationId xmlns:p14="http://schemas.microsoft.com/office/powerpoint/2010/main" val="1138763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56C3305F-6BE7-8344-AE6A-332181C43E98}" type="datetimeFigureOut">
              <a:rPr lang="en-US" smtClean="0"/>
              <a:t>18-08-01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C178A-A512-5640-ADAC-F968FAE9EFA2}" type="slidenum">
              <a:rPr lang="en-US" smtClean="0"/>
              <a:t>‹Nr.›</a:t>
            </a:fld>
            <a:endParaRPr lang="en-US"/>
          </a:p>
        </p:txBody>
      </p:sp>
    </p:spTree>
    <p:extLst>
      <p:ext uri="{BB962C8B-B14F-4D97-AF65-F5344CB8AC3E}">
        <p14:creationId xmlns:p14="http://schemas.microsoft.com/office/powerpoint/2010/main" val="16242437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3305F-6BE7-8344-AE6A-332181C43E98}" type="datetimeFigureOut">
              <a:rPr lang="en-US" smtClean="0"/>
              <a:t>18-08-01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6C178A-A512-5640-ADAC-F968FAE9EFA2}" type="slidenum">
              <a:rPr lang="en-US" smtClean="0"/>
              <a:t>‹Nr.›</a:t>
            </a:fld>
            <a:endParaRPr lang="en-US"/>
          </a:p>
        </p:txBody>
      </p:sp>
    </p:spTree>
    <p:extLst>
      <p:ext uri="{BB962C8B-B14F-4D97-AF65-F5344CB8AC3E}">
        <p14:creationId xmlns:p14="http://schemas.microsoft.com/office/powerpoint/2010/main" val="795483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microsoft.com/office/2007/relationships/hdphoto" Target="../media/hdphoto1.wdp"/><Relationship Id="rId5"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4" Type="http://schemas.microsoft.com/office/2007/relationships/hdphoto" Target="../media/hdphoto1.wdp"/><Relationship Id="rId5"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4" Type="http://schemas.microsoft.com/office/2007/relationships/hdphoto" Target="../media/hdphoto1.wdp"/><Relationship Id="rId5" Type="http://schemas.openxmlformats.org/officeDocument/2006/relationships/image" Target="../media/image3.png"/><Relationship Id="rId6" Type="http://schemas.openxmlformats.org/officeDocument/2006/relationships/image" Target="../media/image6.jpg"/><Relationship Id="rId1" Type="http://schemas.openxmlformats.org/officeDocument/2006/relationships/slideLayout" Target="../slideLayouts/slideLayout7.xml"/><Relationship Id="rId2"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4" Type="http://schemas.microsoft.com/office/2007/relationships/hdphoto" Target="../media/hdphoto1.wdp"/><Relationship Id="rId5" Type="http://schemas.openxmlformats.org/officeDocument/2006/relationships/image" Target="../media/image3.png"/><Relationship Id="rId6" Type="http://schemas.openxmlformats.org/officeDocument/2006/relationships/image" Target="../media/image7.jpg"/><Relationship Id="rId1" Type="http://schemas.openxmlformats.org/officeDocument/2006/relationships/slideLayout" Target="../slideLayouts/slideLayout7.xml"/><Relationship Id="rId2"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4" Type="http://schemas.microsoft.com/office/2007/relationships/hdphoto" Target="../media/hdphoto1.wdp"/><Relationship Id="rId5" Type="http://schemas.openxmlformats.org/officeDocument/2006/relationships/image" Target="../media/image3.png"/><Relationship Id="rId6" Type="http://schemas.openxmlformats.org/officeDocument/2006/relationships/image" Target="../media/image7.jpg"/><Relationship Id="rId1" Type="http://schemas.openxmlformats.org/officeDocument/2006/relationships/slideLayout" Target="../slideLayouts/slideLayout7.xml"/><Relationship Id="rId2"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2.jpeg"/><Relationship Id="rId5" Type="http://schemas.microsoft.com/office/2007/relationships/hdphoto" Target="../media/hdphoto1.wdp"/><Relationship Id="rId6"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4" Type="http://schemas.microsoft.com/office/2007/relationships/hdphoto" Target="../media/hdphoto1.wdp"/><Relationship Id="rId5"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4" Type="http://schemas.microsoft.com/office/2007/relationships/hdphoto" Target="../media/hdphoto1.wdp"/><Relationship Id="rId5"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image" Target="../media/image5.jp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4" Type="http://schemas.microsoft.com/office/2007/relationships/hdphoto" Target="../media/hdphoto1.wdp"/><Relationship Id="rId5"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descr="Macintosh HD:Users:hayleytrowbridge:Documents:PVM:OurVoices:eu_flag_co_funded_pos_[rgb]_right.jpg"/>
          <p:cNvPicPr/>
          <p:nvPr/>
        </p:nvPicPr>
        <p:blipFill>
          <a:blip r:embed="rId3">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32303" y="78173"/>
            <a:ext cx="2400300" cy="685165"/>
          </a:xfrm>
          <a:prstGeom prst="rect">
            <a:avLst/>
          </a:prstGeom>
          <a:noFill/>
          <a:ln>
            <a:noFill/>
          </a:ln>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80448" y="6215269"/>
            <a:ext cx="2186360" cy="462722"/>
          </a:xfrm>
          <a:prstGeom prst="rect">
            <a:avLst/>
          </a:prstGeom>
        </p:spPr>
      </p:pic>
      <p:sp>
        <p:nvSpPr>
          <p:cNvPr id="6" name="TextBox 5"/>
          <p:cNvSpPr txBox="1"/>
          <p:nvPr/>
        </p:nvSpPr>
        <p:spPr>
          <a:xfrm>
            <a:off x="32303" y="2740776"/>
            <a:ext cx="6069495" cy="1938992"/>
          </a:xfrm>
          <a:prstGeom prst="rect">
            <a:avLst/>
          </a:prstGeom>
          <a:noFill/>
        </p:spPr>
        <p:txBody>
          <a:bodyPr wrap="square" rtlCol="0">
            <a:spAutoFit/>
          </a:bodyPr>
          <a:lstStyle/>
          <a:p>
            <a:r>
              <a:rPr lang="en-US" sz="2000" b="1" dirty="0">
                <a:solidFill>
                  <a:schemeClr val="bg1">
                    <a:lumMod val="50000"/>
                  </a:schemeClr>
                </a:solidFill>
                <a:latin typeface="Arial" charset="0"/>
                <a:ea typeface="Arial" charset="0"/>
                <a:cs typeface="Arial" charset="0"/>
              </a:rPr>
              <a:t>DIGITAL KURATOR UTBILDNINGSPROGRAM</a:t>
            </a:r>
          </a:p>
          <a:p>
            <a:r>
              <a:rPr lang="en-US" sz="2000" b="1" dirty="0" smtClean="0">
                <a:solidFill>
                  <a:schemeClr val="bg1">
                    <a:lumMod val="50000"/>
                  </a:schemeClr>
                </a:solidFill>
                <a:latin typeface="Arial" charset="0"/>
                <a:ea typeface="Arial" charset="0"/>
                <a:cs typeface="Arial" charset="0"/>
              </a:rPr>
              <a:t>Day </a:t>
            </a:r>
            <a:r>
              <a:rPr lang="en-US" sz="2000" b="1" dirty="0" smtClean="0">
                <a:solidFill>
                  <a:schemeClr val="bg1">
                    <a:lumMod val="50000"/>
                  </a:schemeClr>
                </a:solidFill>
                <a:latin typeface="Arial" charset="0"/>
                <a:ea typeface="Arial" charset="0"/>
                <a:cs typeface="Arial" charset="0"/>
              </a:rPr>
              <a:t>3</a:t>
            </a:r>
          </a:p>
          <a:p>
            <a:endParaRPr lang="en-US" sz="2000" b="1" dirty="0" smtClean="0">
              <a:solidFill>
                <a:schemeClr val="bg1">
                  <a:lumMod val="50000"/>
                </a:schemeClr>
              </a:solidFill>
              <a:latin typeface="Arial" charset="0"/>
              <a:ea typeface="Arial" charset="0"/>
              <a:cs typeface="Arial" charset="0"/>
            </a:endParaRPr>
          </a:p>
          <a:p>
            <a:pPr marL="342900" indent="-342900">
              <a:buFont typeface="Arial" charset="0"/>
              <a:buChar char="•"/>
            </a:pPr>
            <a:r>
              <a:rPr lang="en-US" sz="2000" dirty="0" err="1">
                <a:solidFill>
                  <a:schemeClr val="bg1">
                    <a:lumMod val="50000"/>
                  </a:schemeClr>
                </a:solidFill>
                <a:latin typeface="Arial" charset="0"/>
                <a:ea typeface="Arial" charset="0"/>
                <a:cs typeface="Arial" charset="0"/>
              </a:rPr>
              <a:t>Analysera</a:t>
            </a:r>
            <a:r>
              <a:rPr lang="en-US" sz="2000" dirty="0">
                <a:solidFill>
                  <a:schemeClr val="bg1">
                    <a:lumMod val="50000"/>
                  </a:schemeClr>
                </a:solidFill>
                <a:latin typeface="Arial" charset="0"/>
                <a:ea typeface="Arial" charset="0"/>
                <a:cs typeface="Arial" charset="0"/>
              </a:rPr>
              <a:t> </a:t>
            </a:r>
            <a:r>
              <a:rPr lang="en-US" sz="2000" dirty="0" err="1">
                <a:solidFill>
                  <a:schemeClr val="bg1">
                    <a:lumMod val="50000"/>
                  </a:schemeClr>
                </a:solidFill>
                <a:latin typeface="Arial" charset="0"/>
                <a:ea typeface="Arial" charset="0"/>
                <a:cs typeface="Arial" charset="0"/>
              </a:rPr>
              <a:t>berättelser</a:t>
            </a:r>
            <a:r>
              <a:rPr lang="en-US" sz="2000" dirty="0">
                <a:solidFill>
                  <a:schemeClr val="bg1">
                    <a:lumMod val="50000"/>
                  </a:schemeClr>
                </a:solidFill>
                <a:latin typeface="Arial" charset="0"/>
                <a:ea typeface="Arial" charset="0"/>
                <a:cs typeface="Arial" charset="0"/>
              </a:rPr>
              <a:t> </a:t>
            </a:r>
            <a:r>
              <a:rPr lang="en-US" sz="2000" dirty="0" err="1">
                <a:solidFill>
                  <a:schemeClr val="bg1">
                    <a:lumMod val="50000"/>
                  </a:schemeClr>
                </a:solidFill>
                <a:latin typeface="Arial" charset="0"/>
                <a:ea typeface="Arial" charset="0"/>
                <a:cs typeface="Arial" charset="0"/>
              </a:rPr>
              <a:t>och</a:t>
            </a:r>
            <a:r>
              <a:rPr lang="en-US" sz="2000" dirty="0">
                <a:solidFill>
                  <a:schemeClr val="bg1">
                    <a:lumMod val="50000"/>
                  </a:schemeClr>
                </a:solidFill>
                <a:latin typeface="Arial" charset="0"/>
                <a:ea typeface="Arial" charset="0"/>
                <a:cs typeface="Arial" charset="0"/>
              </a:rPr>
              <a:t> digital </a:t>
            </a:r>
            <a:r>
              <a:rPr lang="en-US" sz="2000" dirty="0" err="1">
                <a:solidFill>
                  <a:schemeClr val="bg1">
                    <a:lumMod val="50000"/>
                  </a:schemeClr>
                </a:solidFill>
                <a:latin typeface="Arial" charset="0"/>
                <a:ea typeface="Arial" charset="0"/>
                <a:cs typeface="Arial" charset="0"/>
              </a:rPr>
              <a:t>förpackning</a:t>
            </a:r>
            <a:endParaRPr lang="en-US" sz="2000" dirty="0">
              <a:solidFill>
                <a:schemeClr val="bg1">
                  <a:lumMod val="50000"/>
                </a:schemeClr>
              </a:solidFill>
              <a:latin typeface="Arial" charset="0"/>
              <a:ea typeface="Arial" charset="0"/>
              <a:cs typeface="Arial" charset="0"/>
            </a:endParaRPr>
          </a:p>
          <a:p>
            <a:endParaRPr lang="en-US" sz="2000" dirty="0">
              <a:solidFill>
                <a:schemeClr val="bg1">
                  <a:lumMod val="50000"/>
                </a:schemeClr>
              </a:solidFill>
              <a:latin typeface="Arial" charset="0"/>
              <a:ea typeface="Arial" charset="0"/>
              <a:cs typeface="Arial" charset="0"/>
            </a:endParaRPr>
          </a:p>
          <a:p>
            <a:r>
              <a:rPr lang="en-US" sz="2000" dirty="0" err="1" smtClean="0">
                <a:solidFill>
                  <a:schemeClr val="bg1">
                    <a:lumMod val="50000"/>
                  </a:schemeClr>
                </a:solidFill>
                <a:latin typeface="Arial" charset="0"/>
                <a:ea typeface="Arial" charset="0"/>
                <a:cs typeface="Arial" charset="0"/>
              </a:rPr>
              <a:t>Utbildare</a:t>
            </a:r>
            <a:r>
              <a:rPr lang="en-US" sz="2000" dirty="0" smtClean="0">
                <a:solidFill>
                  <a:schemeClr val="bg1">
                    <a:lumMod val="50000"/>
                  </a:schemeClr>
                </a:solidFill>
                <a:latin typeface="Arial" charset="0"/>
                <a:ea typeface="Arial" charset="0"/>
                <a:cs typeface="Arial" charset="0"/>
              </a:rPr>
              <a:t>: </a:t>
            </a:r>
            <a:r>
              <a:rPr lang="en-US" sz="2000" dirty="0" err="1" smtClean="0">
                <a:solidFill>
                  <a:schemeClr val="bg1">
                    <a:lumMod val="50000"/>
                  </a:schemeClr>
                </a:solidFill>
                <a:latin typeface="Arial" charset="0"/>
                <a:ea typeface="Arial" charset="0"/>
                <a:cs typeface="Arial" charset="0"/>
              </a:rPr>
              <a:t>namn</a:t>
            </a:r>
            <a:endParaRPr lang="en-US" sz="2000" dirty="0">
              <a:solidFill>
                <a:schemeClr val="bg1">
                  <a:lumMod val="50000"/>
                </a:schemeClr>
              </a:solidFill>
              <a:latin typeface="Arial" charset="0"/>
              <a:ea typeface="Arial" charset="0"/>
              <a:cs typeface="Arial" charset="0"/>
            </a:endParaRPr>
          </a:p>
        </p:txBody>
      </p:sp>
    </p:spTree>
    <p:extLst>
      <p:ext uri="{BB962C8B-B14F-4D97-AF65-F5344CB8AC3E}">
        <p14:creationId xmlns:p14="http://schemas.microsoft.com/office/powerpoint/2010/main" val="142880374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descr="Macintosh HD:Users:hayleytrowbridge:Documents:PVM:OurVoices:eu_flag_co_funded_pos_[rgb]_right.jpg"/>
          <p:cNvPicPr/>
          <p:nvPr/>
        </p:nvPicPr>
        <p:blipFill>
          <a:blip r:embed="rId3">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32303" y="78173"/>
            <a:ext cx="2400300" cy="685165"/>
          </a:xfrm>
          <a:prstGeom prst="rect">
            <a:avLst/>
          </a:prstGeom>
          <a:noFill/>
          <a:ln>
            <a:noFill/>
          </a:ln>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80448" y="6215269"/>
            <a:ext cx="2186360" cy="462722"/>
          </a:xfrm>
          <a:prstGeom prst="rect">
            <a:avLst/>
          </a:prstGeom>
        </p:spPr>
      </p:pic>
      <p:sp>
        <p:nvSpPr>
          <p:cNvPr id="10" name="TextBox 9"/>
          <p:cNvSpPr txBox="1"/>
          <p:nvPr/>
        </p:nvSpPr>
        <p:spPr>
          <a:xfrm>
            <a:off x="599151" y="1551183"/>
            <a:ext cx="6805741" cy="400110"/>
          </a:xfrm>
          <a:prstGeom prst="rect">
            <a:avLst/>
          </a:prstGeom>
          <a:noFill/>
        </p:spPr>
        <p:txBody>
          <a:bodyPr wrap="square" rtlCol="0">
            <a:spAutoFit/>
          </a:bodyPr>
          <a:lstStyle/>
          <a:p>
            <a:r>
              <a:rPr lang="en-US" sz="2000" b="1" dirty="0" smtClean="0">
                <a:solidFill>
                  <a:schemeClr val="bg1">
                    <a:lumMod val="50000"/>
                  </a:schemeClr>
                </a:solidFill>
                <a:latin typeface="Arial" charset="0"/>
                <a:ea typeface="Arial" charset="0"/>
                <a:cs typeface="Arial" charset="0"/>
              </a:rPr>
              <a:t>ÖVERSIKT ÖVER DAGEN</a:t>
            </a:r>
            <a:endParaRPr lang="en-US" sz="2000" b="1" dirty="0" smtClean="0">
              <a:solidFill>
                <a:schemeClr val="bg1">
                  <a:lumMod val="50000"/>
                </a:schemeClr>
              </a:solidFill>
              <a:latin typeface="Arial" charset="0"/>
              <a:ea typeface="Arial" charset="0"/>
              <a:cs typeface="Arial" charset="0"/>
            </a:endParaRPr>
          </a:p>
        </p:txBody>
      </p:sp>
      <p:sp>
        <p:nvSpPr>
          <p:cNvPr id="5" name="Rektangel 4"/>
          <p:cNvSpPr/>
          <p:nvPr/>
        </p:nvSpPr>
        <p:spPr>
          <a:xfrm>
            <a:off x="535231" y="1976547"/>
            <a:ext cx="6309987" cy="2862323"/>
          </a:xfrm>
          <a:prstGeom prst="rect">
            <a:avLst/>
          </a:prstGeom>
        </p:spPr>
        <p:txBody>
          <a:bodyPr wrap="square">
            <a:spAutoFit/>
          </a:bodyPr>
          <a:lstStyle/>
          <a:p>
            <a:r>
              <a:rPr lang="sv-SE" dirty="0">
                <a:solidFill>
                  <a:srgbClr val="7F7F7F"/>
                </a:solidFill>
                <a:latin typeface="Franklin Gothic Book"/>
                <a:cs typeface="Franklin Gothic Book"/>
              </a:rPr>
              <a:t>Presentera dina </a:t>
            </a:r>
            <a:r>
              <a:rPr lang="sv-SE" dirty="0" smtClean="0">
                <a:solidFill>
                  <a:srgbClr val="7F7F7F"/>
                </a:solidFill>
                <a:latin typeface="Franklin Gothic Book"/>
                <a:cs typeface="Franklin Gothic Book"/>
              </a:rPr>
              <a:t>uppsättningar berättelser</a:t>
            </a:r>
            <a:endParaRPr lang="sv-SE" dirty="0">
              <a:solidFill>
                <a:srgbClr val="7F7F7F"/>
              </a:solidFill>
              <a:latin typeface="Franklin Gothic Book"/>
              <a:cs typeface="Franklin Gothic Book"/>
            </a:endParaRPr>
          </a:p>
          <a:p>
            <a:endParaRPr lang="sv-SE" dirty="0">
              <a:solidFill>
                <a:srgbClr val="7F7F7F"/>
              </a:solidFill>
              <a:latin typeface="Franklin Gothic Book"/>
              <a:cs typeface="Franklin Gothic Book"/>
            </a:endParaRPr>
          </a:p>
          <a:p>
            <a:r>
              <a:rPr lang="sv-SE" dirty="0">
                <a:solidFill>
                  <a:srgbClr val="7F7F7F"/>
                </a:solidFill>
                <a:latin typeface="Franklin Gothic Book"/>
                <a:cs typeface="Franklin Gothic Book"/>
              </a:rPr>
              <a:t>Utforska sätt att analysera historier och använda dessa för att producera en rad viktiga fynd från din samling historier</a:t>
            </a:r>
          </a:p>
          <a:p>
            <a:endParaRPr lang="sv-SE" dirty="0">
              <a:solidFill>
                <a:srgbClr val="7F7F7F"/>
              </a:solidFill>
              <a:latin typeface="Franklin Gothic Book"/>
              <a:cs typeface="Franklin Gothic Book"/>
            </a:endParaRPr>
          </a:p>
          <a:p>
            <a:r>
              <a:rPr lang="sv-SE" dirty="0">
                <a:solidFill>
                  <a:srgbClr val="7F7F7F"/>
                </a:solidFill>
                <a:latin typeface="Franklin Gothic Book"/>
                <a:cs typeface="Franklin Gothic Book"/>
              </a:rPr>
              <a:t>Experimentera med olika digitala verktyg för att hjälpa dig att paketera och presentera viktiga fynd från historier</a:t>
            </a:r>
          </a:p>
          <a:p>
            <a:endParaRPr lang="sv-SE" dirty="0">
              <a:solidFill>
                <a:srgbClr val="7F7F7F"/>
              </a:solidFill>
              <a:latin typeface="Franklin Gothic Book"/>
              <a:cs typeface="Franklin Gothic Book"/>
            </a:endParaRPr>
          </a:p>
          <a:p>
            <a:r>
              <a:rPr lang="sv-SE" dirty="0">
                <a:solidFill>
                  <a:srgbClr val="7F7F7F"/>
                </a:solidFill>
                <a:latin typeface="Franklin Gothic Book"/>
                <a:cs typeface="Franklin Gothic Book"/>
              </a:rPr>
              <a:t>Oberoende uppgift: Skapa en plan för hur du ska paketera de viktigaste resultaten från dina berättelser</a:t>
            </a:r>
            <a:endParaRPr lang="sv-SE" dirty="0">
              <a:solidFill>
                <a:srgbClr val="7F7F7F"/>
              </a:solidFill>
              <a:latin typeface="Franklin Gothic Book"/>
              <a:cs typeface="Franklin Gothic Book"/>
            </a:endParaRPr>
          </a:p>
        </p:txBody>
      </p:sp>
    </p:spTree>
    <p:extLst>
      <p:ext uri="{BB962C8B-B14F-4D97-AF65-F5344CB8AC3E}">
        <p14:creationId xmlns:p14="http://schemas.microsoft.com/office/powerpoint/2010/main" val="196494732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t="90821"/>
          <a:stretch/>
        </p:blipFill>
        <p:spPr>
          <a:xfrm>
            <a:off x="0" y="6228521"/>
            <a:ext cx="9144000" cy="629479"/>
          </a:xfrm>
          <a:prstGeom prst="rect">
            <a:avLst/>
          </a:prstGeom>
        </p:spPr>
      </p:pic>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88869"/>
          <a:stretch/>
        </p:blipFill>
        <p:spPr>
          <a:xfrm>
            <a:off x="0" y="0"/>
            <a:ext cx="9144000" cy="763338"/>
          </a:xfrm>
          <a:prstGeom prst="rect">
            <a:avLst/>
          </a:prstGeom>
        </p:spPr>
      </p:pic>
      <p:pic>
        <p:nvPicPr>
          <p:cNvPr id="3" name="Picture 2" descr="Macintosh HD:Users:hayleytrowbridge:Documents:PVM:OurVoices:eu_flag_co_funded_pos_[rgb]_right.jpg"/>
          <p:cNvPicPr/>
          <p:nvPr/>
        </p:nvPicPr>
        <p:blipFill>
          <a:blip r:embed="rId3">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32303" y="78173"/>
            <a:ext cx="2400300" cy="685165"/>
          </a:xfrm>
          <a:prstGeom prst="rect">
            <a:avLst/>
          </a:prstGeom>
          <a:noFill/>
          <a:ln>
            <a:noFill/>
          </a:ln>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90821"/>
          <a:stretch/>
        </p:blipFill>
        <p:spPr>
          <a:xfrm>
            <a:off x="0" y="5888380"/>
            <a:ext cx="9144000" cy="629479"/>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80448" y="6228521"/>
            <a:ext cx="2186360" cy="462722"/>
          </a:xfrm>
          <a:prstGeom prst="rect">
            <a:avLst/>
          </a:prstGeom>
        </p:spPr>
      </p:pic>
      <p:sp>
        <p:nvSpPr>
          <p:cNvPr id="8" name="TextBox 7"/>
          <p:cNvSpPr txBox="1"/>
          <p:nvPr/>
        </p:nvSpPr>
        <p:spPr>
          <a:xfrm>
            <a:off x="32303" y="1103479"/>
            <a:ext cx="8680175" cy="707886"/>
          </a:xfrm>
          <a:prstGeom prst="rect">
            <a:avLst/>
          </a:prstGeom>
          <a:noFill/>
        </p:spPr>
        <p:txBody>
          <a:bodyPr wrap="square" rtlCol="0">
            <a:spAutoFit/>
          </a:bodyPr>
          <a:lstStyle/>
          <a:p>
            <a:r>
              <a:rPr lang="en-US" sz="2000" b="1" dirty="0" smtClean="0">
                <a:solidFill>
                  <a:schemeClr val="bg1">
                    <a:lumMod val="50000"/>
                  </a:schemeClr>
                </a:solidFill>
                <a:latin typeface="Arial" charset="0"/>
                <a:ea typeface="Arial" charset="0"/>
                <a:cs typeface="Arial" charset="0"/>
              </a:rPr>
              <a:t>UTFORSKA DINA UPPSÄTTNINGAR BERÄTTELSER</a:t>
            </a:r>
            <a:endParaRPr lang="en-US" sz="2000" b="1" dirty="0" smtClean="0">
              <a:solidFill>
                <a:schemeClr val="bg1">
                  <a:lumMod val="50000"/>
                </a:schemeClr>
              </a:solidFill>
              <a:latin typeface="Arial" charset="0"/>
              <a:ea typeface="Arial" charset="0"/>
              <a:cs typeface="Arial" charset="0"/>
            </a:endParaRPr>
          </a:p>
          <a:p>
            <a:endParaRPr lang="en-US" sz="2000" dirty="0" smtClean="0">
              <a:solidFill>
                <a:schemeClr val="bg1">
                  <a:lumMod val="50000"/>
                </a:schemeClr>
              </a:solidFill>
              <a:latin typeface="Arial" charset="0"/>
              <a:ea typeface="Arial" charset="0"/>
              <a:cs typeface="Arial" charset="0"/>
            </a:endParaRPr>
          </a:p>
        </p:txBody>
      </p:sp>
      <p:pic>
        <p:nvPicPr>
          <p:cNvPr id="9" name="Picture 8"/>
          <p:cNvPicPr>
            <a:picLocks noChangeAspect="1"/>
          </p:cNvPicPr>
          <p:nvPr/>
        </p:nvPicPr>
        <p:blipFill rotWithShape="1">
          <a:blip r:embed="rId6">
            <a:extLst>
              <a:ext uri="{28A0092B-C50C-407E-A947-70E740481C1C}">
                <a14:useLocalDpi xmlns:a14="http://schemas.microsoft.com/office/drawing/2010/main" val="0"/>
              </a:ext>
            </a:extLst>
          </a:blip>
          <a:srcRect l="10588" t="37255" r="69118" b="33921"/>
          <a:stretch/>
        </p:blipFill>
        <p:spPr>
          <a:xfrm>
            <a:off x="12133" y="1935848"/>
            <a:ext cx="3080692" cy="3281609"/>
          </a:xfrm>
          <a:prstGeom prst="rect">
            <a:avLst/>
          </a:prstGeom>
        </p:spPr>
      </p:pic>
      <p:pic>
        <p:nvPicPr>
          <p:cNvPr id="10" name="Picture 9"/>
          <p:cNvPicPr>
            <a:picLocks noChangeAspect="1"/>
          </p:cNvPicPr>
          <p:nvPr/>
        </p:nvPicPr>
        <p:blipFill rotWithShape="1">
          <a:blip r:embed="rId6">
            <a:extLst>
              <a:ext uri="{28A0092B-C50C-407E-A947-70E740481C1C}">
                <a14:useLocalDpi xmlns:a14="http://schemas.microsoft.com/office/drawing/2010/main" val="0"/>
              </a:ext>
            </a:extLst>
          </a:blip>
          <a:srcRect l="10588" t="37255" r="69118" b="33921"/>
          <a:stretch/>
        </p:blipFill>
        <p:spPr>
          <a:xfrm>
            <a:off x="3092825" y="1935847"/>
            <a:ext cx="3080692" cy="3281609"/>
          </a:xfrm>
          <a:prstGeom prst="rect">
            <a:avLst/>
          </a:prstGeom>
        </p:spPr>
      </p:pic>
      <p:pic>
        <p:nvPicPr>
          <p:cNvPr id="11" name="Picture 10"/>
          <p:cNvPicPr>
            <a:picLocks noChangeAspect="1"/>
          </p:cNvPicPr>
          <p:nvPr/>
        </p:nvPicPr>
        <p:blipFill rotWithShape="1">
          <a:blip r:embed="rId6">
            <a:extLst>
              <a:ext uri="{28A0092B-C50C-407E-A947-70E740481C1C}">
                <a14:useLocalDpi xmlns:a14="http://schemas.microsoft.com/office/drawing/2010/main" val="0"/>
              </a:ext>
            </a:extLst>
          </a:blip>
          <a:srcRect l="10588" t="37255" r="69693" b="33921"/>
          <a:stretch/>
        </p:blipFill>
        <p:spPr>
          <a:xfrm>
            <a:off x="6071918" y="1935846"/>
            <a:ext cx="2993442" cy="3281609"/>
          </a:xfrm>
          <a:prstGeom prst="rect">
            <a:avLst/>
          </a:prstGeom>
        </p:spPr>
      </p:pic>
      <p:sp>
        <p:nvSpPr>
          <p:cNvPr id="15" name="TextBox 14"/>
          <p:cNvSpPr txBox="1"/>
          <p:nvPr/>
        </p:nvSpPr>
        <p:spPr>
          <a:xfrm>
            <a:off x="345753" y="2706497"/>
            <a:ext cx="2413452" cy="1077218"/>
          </a:xfrm>
          <a:prstGeom prst="rect">
            <a:avLst/>
          </a:prstGeom>
          <a:noFill/>
        </p:spPr>
        <p:txBody>
          <a:bodyPr wrap="square" rtlCol="0">
            <a:spAutoFit/>
          </a:bodyPr>
          <a:lstStyle/>
          <a:p>
            <a:pPr algn="ctr"/>
            <a:r>
              <a:rPr lang="en-US" sz="1600" b="1" dirty="0" smtClean="0">
                <a:solidFill>
                  <a:schemeClr val="bg1"/>
                </a:solidFill>
                <a:latin typeface="Arial" charset="0"/>
                <a:ea typeface="Arial" charset="0"/>
                <a:cs typeface="Arial" charset="0"/>
              </a:rPr>
              <a:t>ÄMNE/TEMA</a:t>
            </a:r>
            <a:endParaRPr lang="en-US" sz="1600" b="1" dirty="0" smtClean="0">
              <a:solidFill>
                <a:schemeClr val="bg1"/>
              </a:solidFill>
              <a:latin typeface="Arial" charset="0"/>
              <a:ea typeface="Arial" charset="0"/>
              <a:cs typeface="Arial" charset="0"/>
            </a:endParaRPr>
          </a:p>
          <a:p>
            <a:pPr algn="ctr"/>
            <a:endParaRPr lang="en-US" sz="1600" b="1" dirty="0">
              <a:solidFill>
                <a:schemeClr val="bg1"/>
              </a:solidFill>
              <a:latin typeface="Arial" charset="0"/>
              <a:ea typeface="Arial" charset="0"/>
              <a:cs typeface="Arial" charset="0"/>
            </a:endParaRPr>
          </a:p>
          <a:p>
            <a:pPr algn="ctr"/>
            <a:r>
              <a:rPr lang="en-US" sz="1600" dirty="0" err="1" smtClean="0">
                <a:solidFill>
                  <a:schemeClr val="bg1"/>
                </a:solidFill>
                <a:latin typeface="Arial" charset="0"/>
                <a:ea typeface="Arial" charset="0"/>
                <a:cs typeface="Arial" charset="0"/>
              </a:rPr>
              <a:t>Vad</a:t>
            </a:r>
            <a:r>
              <a:rPr lang="en-US" sz="1600" dirty="0" smtClean="0">
                <a:solidFill>
                  <a:schemeClr val="bg1"/>
                </a:solidFill>
                <a:latin typeface="Arial" charset="0"/>
                <a:ea typeface="Arial" charset="0"/>
                <a:cs typeface="Arial" charset="0"/>
              </a:rPr>
              <a:t> </a:t>
            </a:r>
            <a:r>
              <a:rPr lang="en-US" sz="1600" dirty="0" err="1" smtClean="0">
                <a:solidFill>
                  <a:schemeClr val="bg1"/>
                </a:solidFill>
                <a:latin typeface="Arial" charset="0"/>
                <a:ea typeface="Arial" charset="0"/>
                <a:cs typeface="Arial" charset="0"/>
              </a:rPr>
              <a:t>handlar</a:t>
            </a:r>
            <a:r>
              <a:rPr lang="en-US" sz="1600" dirty="0" smtClean="0">
                <a:solidFill>
                  <a:schemeClr val="bg1"/>
                </a:solidFill>
                <a:latin typeface="Arial" charset="0"/>
                <a:ea typeface="Arial" charset="0"/>
                <a:cs typeface="Arial" charset="0"/>
              </a:rPr>
              <a:t> </a:t>
            </a:r>
            <a:r>
              <a:rPr lang="en-US" sz="1600" dirty="0" err="1" smtClean="0">
                <a:solidFill>
                  <a:schemeClr val="bg1"/>
                </a:solidFill>
                <a:latin typeface="Arial" charset="0"/>
                <a:ea typeface="Arial" charset="0"/>
                <a:cs typeface="Arial" charset="0"/>
              </a:rPr>
              <a:t>dina</a:t>
            </a:r>
            <a:r>
              <a:rPr lang="en-US" sz="1600" dirty="0" smtClean="0">
                <a:solidFill>
                  <a:schemeClr val="bg1"/>
                </a:solidFill>
                <a:latin typeface="Arial" charset="0"/>
                <a:ea typeface="Arial" charset="0"/>
                <a:cs typeface="Arial" charset="0"/>
              </a:rPr>
              <a:t> </a:t>
            </a:r>
            <a:r>
              <a:rPr lang="en-US" sz="1600" dirty="0" err="1" smtClean="0">
                <a:solidFill>
                  <a:schemeClr val="bg1"/>
                </a:solidFill>
                <a:latin typeface="Arial" charset="0"/>
                <a:ea typeface="Arial" charset="0"/>
                <a:cs typeface="Arial" charset="0"/>
              </a:rPr>
              <a:t>berättelser</a:t>
            </a:r>
            <a:r>
              <a:rPr lang="en-US" sz="1600" dirty="0" smtClean="0">
                <a:solidFill>
                  <a:schemeClr val="bg1"/>
                </a:solidFill>
                <a:latin typeface="Arial" charset="0"/>
                <a:ea typeface="Arial" charset="0"/>
                <a:cs typeface="Arial" charset="0"/>
              </a:rPr>
              <a:t> </a:t>
            </a:r>
            <a:r>
              <a:rPr lang="en-US" sz="1600" dirty="0" err="1" smtClean="0">
                <a:solidFill>
                  <a:schemeClr val="bg1"/>
                </a:solidFill>
                <a:latin typeface="Arial" charset="0"/>
                <a:ea typeface="Arial" charset="0"/>
                <a:cs typeface="Arial" charset="0"/>
              </a:rPr>
              <a:t>om</a:t>
            </a:r>
            <a:r>
              <a:rPr lang="en-US" sz="1600" dirty="0" smtClean="0">
                <a:solidFill>
                  <a:schemeClr val="bg1"/>
                </a:solidFill>
                <a:latin typeface="Arial" charset="0"/>
                <a:ea typeface="Arial" charset="0"/>
                <a:cs typeface="Arial" charset="0"/>
              </a:rPr>
              <a:t>?</a:t>
            </a:r>
            <a:endParaRPr lang="en-US" sz="1600" dirty="0">
              <a:solidFill>
                <a:schemeClr val="bg1"/>
              </a:solidFill>
              <a:latin typeface="Arial" charset="0"/>
              <a:ea typeface="Arial" charset="0"/>
              <a:cs typeface="Arial" charset="0"/>
            </a:endParaRPr>
          </a:p>
        </p:txBody>
      </p:sp>
      <p:sp>
        <p:nvSpPr>
          <p:cNvPr id="19" name="TextBox 18"/>
          <p:cNvSpPr txBox="1"/>
          <p:nvPr/>
        </p:nvSpPr>
        <p:spPr>
          <a:xfrm>
            <a:off x="6361913" y="2706497"/>
            <a:ext cx="2413452" cy="1077218"/>
          </a:xfrm>
          <a:prstGeom prst="rect">
            <a:avLst/>
          </a:prstGeom>
          <a:noFill/>
        </p:spPr>
        <p:txBody>
          <a:bodyPr wrap="square" rtlCol="0">
            <a:spAutoFit/>
          </a:bodyPr>
          <a:lstStyle/>
          <a:p>
            <a:pPr algn="ctr"/>
            <a:r>
              <a:rPr lang="en-US" sz="1600" b="1" dirty="0" err="1" smtClean="0">
                <a:solidFill>
                  <a:schemeClr val="bg1"/>
                </a:solidFill>
                <a:latin typeface="Arial" charset="0"/>
                <a:ea typeface="Arial" charset="0"/>
                <a:cs typeface="Arial" charset="0"/>
              </a:rPr>
              <a:t>Finna</a:t>
            </a:r>
            <a:r>
              <a:rPr lang="en-US" sz="1600" b="1" dirty="0" smtClean="0">
                <a:solidFill>
                  <a:schemeClr val="bg1"/>
                </a:solidFill>
                <a:latin typeface="Arial" charset="0"/>
                <a:ea typeface="Arial" charset="0"/>
                <a:cs typeface="Arial" charset="0"/>
              </a:rPr>
              <a:t> </a:t>
            </a:r>
            <a:r>
              <a:rPr lang="en-US" sz="1600" b="1" dirty="0" err="1" smtClean="0">
                <a:solidFill>
                  <a:schemeClr val="bg1"/>
                </a:solidFill>
                <a:latin typeface="Arial" charset="0"/>
                <a:ea typeface="Arial" charset="0"/>
                <a:cs typeface="Arial" charset="0"/>
              </a:rPr>
              <a:t>berättelser</a:t>
            </a:r>
            <a:endParaRPr lang="en-US" sz="1600" b="1" dirty="0" smtClean="0">
              <a:solidFill>
                <a:schemeClr val="bg1"/>
              </a:solidFill>
              <a:latin typeface="Arial" charset="0"/>
              <a:ea typeface="Arial" charset="0"/>
              <a:cs typeface="Arial" charset="0"/>
            </a:endParaRPr>
          </a:p>
          <a:p>
            <a:pPr algn="ctr"/>
            <a:endParaRPr lang="en-US" sz="1600" b="1" dirty="0">
              <a:solidFill>
                <a:schemeClr val="bg1"/>
              </a:solidFill>
              <a:latin typeface="Arial" charset="0"/>
              <a:ea typeface="Arial" charset="0"/>
              <a:cs typeface="Arial" charset="0"/>
            </a:endParaRPr>
          </a:p>
          <a:p>
            <a:pPr algn="ctr"/>
            <a:r>
              <a:rPr lang="en-US" sz="1600" dirty="0" err="1" smtClean="0">
                <a:solidFill>
                  <a:schemeClr val="bg1"/>
                </a:solidFill>
                <a:latin typeface="Arial" charset="0"/>
                <a:ea typeface="Arial" charset="0"/>
                <a:cs typeface="Arial" charset="0"/>
              </a:rPr>
              <a:t>Hur</a:t>
            </a:r>
            <a:r>
              <a:rPr lang="en-US" sz="1600" dirty="0" smtClean="0">
                <a:solidFill>
                  <a:schemeClr val="bg1"/>
                </a:solidFill>
                <a:latin typeface="Arial" charset="0"/>
                <a:ea typeface="Arial" charset="0"/>
                <a:cs typeface="Arial" charset="0"/>
              </a:rPr>
              <a:t> </a:t>
            </a:r>
            <a:r>
              <a:rPr lang="en-US" sz="1600" dirty="0" err="1" smtClean="0">
                <a:solidFill>
                  <a:schemeClr val="bg1"/>
                </a:solidFill>
                <a:latin typeface="Arial" charset="0"/>
                <a:ea typeface="Arial" charset="0"/>
                <a:cs typeface="Arial" charset="0"/>
              </a:rPr>
              <a:t>samlade</a:t>
            </a:r>
            <a:r>
              <a:rPr lang="en-US" sz="1600" dirty="0" smtClean="0">
                <a:solidFill>
                  <a:schemeClr val="bg1"/>
                </a:solidFill>
                <a:latin typeface="Arial" charset="0"/>
                <a:ea typeface="Arial" charset="0"/>
                <a:cs typeface="Arial" charset="0"/>
              </a:rPr>
              <a:t> du </a:t>
            </a:r>
            <a:r>
              <a:rPr lang="en-US" sz="1600" dirty="0" err="1" smtClean="0">
                <a:solidFill>
                  <a:schemeClr val="bg1"/>
                </a:solidFill>
                <a:latin typeface="Arial" charset="0"/>
                <a:ea typeface="Arial" charset="0"/>
                <a:cs typeface="Arial" charset="0"/>
              </a:rPr>
              <a:t>eller</a:t>
            </a:r>
            <a:r>
              <a:rPr lang="en-US" sz="1600" dirty="0" smtClean="0">
                <a:solidFill>
                  <a:schemeClr val="bg1"/>
                </a:solidFill>
                <a:latin typeface="Arial" charset="0"/>
                <a:ea typeface="Arial" charset="0"/>
                <a:cs typeface="Arial" charset="0"/>
              </a:rPr>
              <a:t> </a:t>
            </a:r>
            <a:r>
              <a:rPr lang="en-US" sz="1600" dirty="0" err="1" smtClean="0">
                <a:solidFill>
                  <a:schemeClr val="bg1"/>
                </a:solidFill>
                <a:latin typeface="Arial" charset="0"/>
                <a:ea typeface="Arial" charset="0"/>
                <a:cs typeface="Arial" charset="0"/>
              </a:rPr>
              <a:t>hittade</a:t>
            </a:r>
            <a:r>
              <a:rPr lang="en-US" sz="1600" dirty="0" smtClean="0">
                <a:solidFill>
                  <a:schemeClr val="bg1"/>
                </a:solidFill>
                <a:latin typeface="Arial" charset="0"/>
                <a:ea typeface="Arial" charset="0"/>
                <a:cs typeface="Arial" charset="0"/>
              </a:rPr>
              <a:t> </a:t>
            </a:r>
            <a:r>
              <a:rPr lang="en-US" sz="1600" dirty="0" err="1" smtClean="0">
                <a:solidFill>
                  <a:schemeClr val="bg1"/>
                </a:solidFill>
                <a:latin typeface="Arial" charset="0"/>
                <a:ea typeface="Arial" charset="0"/>
                <a:cs typeface="Arial" charset="0"/>
              </a:rPr>
              <a:t>dina</a:t>
            </a:r>
            <a:r>
              <a:rPr lang="en-US" sz="1600" dirty="0" smtClean="0">
                <a:solidFill>
                  <a:schemeClr val="bg1"/>
                </a:solidFill>
                <a:latin typeface="Arial" charset="0"/>
                <a:ea typeface="Arial" charset="0"/>
                <a:cs typeface="Arial" charset="0"/>
              </a:rPr>
              <a:t> </a:t>
            </a:r>
            <a:r>
              <a:rPr lang="en-US" sz="1600" dirty="0" err="1" smtClean="0">
                <a:solidFill>
                  <a:schemeClr val="bg1"/>
                </a:solidFill>
                <a:latin typeface="Arial" charset="0"/>
                <a:ea typeface="Arial" charset="0"/>
                <a:cs typeface="Arial" charset="0"/>
              </a:rPr>
              <a:t>berättelser</a:t>
            </a:r>
            <a:r>
              <a:rPr lang="en-US" sz="1600" dirty="0" smtClean="0">
                <a:solidFill>
                  <a:schemeClr val="bg1"/>
                </a:solidFill>
                <a:latin typeface="Arial" charset="0"/>
                <a:ea typeface="Arial" charset="0"/>
                <a:cs typeface="Arial" charset="0"/>
              </a:rPr>
              <a:t>?</a:t>
            </a:r>
            <a:endParaRPr lang="en-US" sz="1600" dirty="0">
              <a:solidFill>
                <a:schemeClr val="bg1"/>
              </a:solidFill>
              <a:latin typeface="Arial" charset="0"/>
              <a:ea typeface="Arial" charset="0"/>
              <a:cs typeface="Arial" charset="0"/>
            </a:endParaRPr>
          </a:p>
        </p:txBody>
      </p:sp>
      <p:sp>
        <p:nvSpPr>
          <p:cNvPr id="20" name="TextBox 19"/>
          <p:cNvSpPr txBox="1"/>
          <p:nvPr/>
        </p:nvSpPr>
        <p:spPr>
          <a:xfrm>
            <a:off x="3383392" y="2706497"/>
            <a:ext cx="2413452" cy="1569660"/>
          </a:xfrm>
          <a:prstGeom prst="rect">
            <a:avLst/>
          </a:prstGeom>
          <a:noFill/>
        </p:spPr>
        <p:txBody>
          <a:bodyPr wrap="square" rtlCol="0">
            <a:spAutoFit/>
          </a:bodyPr>
          <a:lstStyle/>
          <a:p>
            <a:pPr algn="ctr"/>
            <a:r>
              <a:rPr lang="en-US" sz="1600" b="1" dirty="0" smtClean="0">
                <a:solidFill>
                  <a:schemeClr val="bg1"/>
                </a:solidFill>
                <a:latin typeface="Arial" charset="0"/>
                <a:ea typeface="Arial" charset="0"/>
                <a:cs typeface="Arial" charset="0"/>
              </a:rPr>
              <a:t>TYP AV BERÄTTELSER</a:t>
            </a:r>
            <a:endParaRPr lang="en-US" sz="1600" b="1" dirty="0" smtClean="0">
              <a:solidFill>
                <a:schemeClr val="bg1"/>
              </a:solidFill>
              <a:latin typeface="Arial" charset="0"/>
              <a:ea typeface="Arial" charset="0"/>
              <a:cs typeface="Arial" charset="0"/>
            </a:endParaRPr>
          </a:p>
          <a:p>
            <a:pPr algn="ctr"/>
            <a:endParaRPr lang="en-US" sz="1600" b="1" dirty="0">
              <a:solidFill>
                <a:schemeClr val="bg1"/>
              </a:solidFill>
              <a:latin typeface="Arial" charset="0"/>
              <a:ea typeface="Arial" charset="0"/>
              <a:cs typeface="Arial" charset="0"/>
            </a:endParaRPr>
          </a:p>
          <a:p>
            <a:pPr algn="ctr"/>
            <a:r>
              <a:rPr lang="en-US" sz="1600" dirty="0" err="1" smtClean="0">
                <a:solidFill>
                  <a:schemeClr val="bg1"/>
                </a:solidFill>
                <a:latin typeface="Arial" charset="0"/>
                <a:ea typeface="Arial" charset="0"/>
                <a:cs typeface="Arial" charset="0"/>
              </a:rPr>
              <a:t>Vilket</a:t>
            </a:r>
            <a:r>
              <a:rPr lang="en-US" sz="1600" dirty="0" smtClean="0">
                <a:solidFill>
                  <a:schemeClr val="bg1"/>
                </a:solidFill>
                <a:latin typeface="Arial" charset="0"/>
                <a:ea typeface="Arial" charset="0"/>
                <a:cs typeface="Arial" charset="0"/>
              </a:rPr>
              <a:t> </a:t>
            </a:r>
            <a:r>
              <a:rPr lang="en-US" sz="1600" dirty="0" err="1" smtClean="0">
                <a:solidFill>
                  <a:schemeClr val="bg1"/>
                </a:solidFill>
                <a:latin typeface="Arial" charset="0"/>
                <a:ea typeface="Arial" charset="0"/>
                <a:cs typeface="Arial" charset="0"/>
              </a:rPr>
              <a:t>är</a:t>
            </a:r>
            <a:r>
              <a:rPr lang="en-US" sz="1600" dirty="0" smtClean="0">
                <a:solidFill>
                  <a:schemeClr val="bg1"/>
                </a:solidFill>
                <a:latin typeface="Arial" charset="0"/>
                <a:ea typeface="Arial" charset="0"/>
                <a:cs typeface="Arial" charset="0"/>
              </a:rPr>
              <a:t> </a:t>
            </a:r>
            <a:r>
              <a:rPr lang="en-US" sz="1600" dirty="0" err="1" smtClean="0">
                <a:solidFill>
                  <a:schemeClr val="bg1"/>
                </a:solidFill>
                <a:latin typeface="Arial" charset="0"/>
                <a:ea typeface="Arial" charset="0"/>
                <a:cs typeface="Arial" charset="0"/>
              </a:rPr>
              <a:t>mediet</a:t>
            </a:r>
            <a:r>
              <a:rPr lang="en-US" sz="1600" dirty="0" smtClean="0">
                <a:solidFill>
                  <a:schemeClr val="bg1"/>
                </a:solidFill>
                <a:latin typeface="Arial" charset="0"/>
                <a:ea typeface="Arial" charset="0"/>
                <a:cs typeface="Arial" charset="0"/>
              </a:rPr>
              <a:t>, </a:t>
            </a:r>
            <a:r>
              <a:rPr lang="en-US" sz="1600" dirty="0" err="1" smtClean="0">
                <a:solidFill>
                  <a:schemeClr val="bg1"/>
                </a:solidFill>
                <a:latin typeface="Arial" charset="0"/>
                <a:ea typeface="Arial" charset="0"/>
                <a:cs typeface="Arial" charset="0"/>
              </a:rPr>
              <a:t>vilka</a:t>
            </a:r>
            <a:r>
              <a:rPr lang="en-US" sz="1600" dirty="0" smtClean="0">
                <a:solidFill>
                  <a:schemeClr val="bg1"/>
                </a:solidFill>
                <a:latin typeface="Arial" charset="0"/>
                <a:ea typeface="Arial" charset="0"/>
                <a:cs typeface="Arial" charset="0"/>
              </a:rPr>
              <a:t> </a:t>
            </a:r>
            <a:r>
              <a:rPr lang="en-US" sz="1600" dirty="0" err="1" smtClean="0">
                <a:solidFill>
                  <a:schemeClr val="bg1"/>
                </a:solidFill>
                <a:latin typeface="Arial" charset="0"/>
                <a:ea typeface="Arial" charset="0"/>
                <a:cs typeface="Arial" charset="0"/>
              </a:rPr>
              <a:t>är</a:t>
            </a:r>
            <a:r>
              <a:rPr lang="en-US" sz="1600" dirty="0" smtClean="0">
                <a:solidFill>
                  <a:schemeClr val="bg1"/>
                </a:solidFill>
                <a:latin typeface="Arial" charset="0"/>
                <a:ea typeface="Arial" charset="0"/>
                <a:cs typeface="Arial" charset="0"/>
              </a:rPr>
              <a:t> </a:t>
            </a:r>
            <a:r>
              <a:rPr lang="en-US" sz="1600" dirty="0" err="1" smtClean="0">
                <a:solidFill>
                  <a:schemeClr val="bg1"/>
                </a:solidFill>
                <a:latin typeface="Arial" charset="0"/>
                <a:ea typeface="Arial" charset="0"/>
                <a:cs typeface="Arial" charset="0"/>
              </a:rPr>
              <a:t>berättarna</a:t>
            </a:r>
            <a:r>
              <a:rPr lang="en-US" sz="1600" dirty="0" smtClean="0">
                <a:solidFill>
                  <a:schemeClr val="bg1"/>
                </a:solidFill>
                <a:latin typeface="Arial" charset="0"/>
                <a:ea typeface="Arial" charset="0"/>
                <a:cs typeface="Arial" charset="0"/>
              </a:rPr>
              <a:t>, </a:t>
            </a:r>
            <a:r>
              <a:rPr lang="en-US" sz="1600" dirty="0" err="1" smtClean="0">
                <a:solidFill>
                  <a:schemeClr val="bg1"/>
                </a:solidFill>
                <a:latin typeface="Arial" charset="0"/>
                <a:ea typeface="Arial" charset="0"/>
                <a:cs typeface="Arial" charset="0"/>
              </a:rPr>
              <a:t>hur</a:t>
            </a:r>
            <a:r>
              <a:rPr lang="en-US" sz="1600" dirty="0" smtClean="0">
                <a:solidFill>
                  <a:schemeClr val="bg1"/>
                </a:solidFill>
                <a:latin typeface="Arial" charset="0"/>
                <a:ea typeface="Arial" charset="0"/>
                <a:cs typeface="Arial" charset="0"/>
              </a:rPr>
              <a:t> </a:t>
            </a:r>
            <a:r>
              <a:rPr lang="en-US" sz="1600" dirty="0" err="1" smtClean="0">
                <a:solidFill>
                  <a:schemeClr val="bg1"/>
                </a:solidFill>
                <a:latin typeface="Arial" charset="0"/>
                <a:ea typeface="Arial" charset="0"/>
                <a:cs typeface="Arial" charset="0"/>
              </a:rPr>
              <a:t>långa</a:t>
            </a:r>
            <a:r>
              <a:rPr lang="en-US" sz="1600" dirty="0" smtClean="0">
                <a:solidFill>
                  <a:schemeClr val="bg1"/>
                </a:solidFill>
                <a:latin typeface="Arial" charset="0"/>
                <a:ea typeface="Arial" charset="0"/>
                <a:cs typeface="Arial" charset="0"/>
              </a:rPr>
              <a:t> </a:t>
            </a:r>
            <a:r>
              <a:rPr lang="en-US" sz="1600" dirty="0" err="1" smtClean="0">
                <a:solidFill>
                  <a:schemeClr val="bg1"/>
                </a:solidFill>
                <a:latin typeface="Arial" charset="0"/>
                <a:ea typeface="Arial" charset="0"/>
                <a:cs typeface="Arial" charset="0"/>
              </a:rPr>
              <a:t>är</a:t>
            </a:r>
            <a:r>
              <a:rPr lang="en-US" sz="1600" dirty="0" smtClean="0">
                <a:solidFill>
                  <a:schemeClr val="bg1"/>
                </a:solidFill>
                <a:latin typeface="Arial" charset="0"/>
                <a:ea typeface="Arial" charset="0"/>
                <a:cs typeface="Arial" charset="0"/>
              </a:rPr>
              <a:t> </a:t>
            </a:r>
            <a:r>
              <a:rPr lang="en-US" sz="1600" dirty="0" err="1" smtClean="0">
                <a:solidFill>
                  <a:schemeClr val="bg1"/>
                </a:solidFill>
                <a:latin typeface="Arial" charset="0"/>
                <a:ea typeface="Arial" charset="0"/>
                <a:cs typeface="Arial" charset="0"/>
              </a:rPr>
              <a:t>berättelserna</a:t>
            </a:r>
            <a:r>
              <a:rPr lang="en-US" sz="1600" dirty="0" smtClean="0">
                <a:solidFill>
                  <a:schemeClr val="bg1"/>
                </a:solidFill>
                <a:latin typeface="Arial" charset="0"/>
                <a:ea typeface="Arial" charset="0"/>
                <a:cs typeface="Arial" charset="0"/>
              </a:rPr>
              <a:t>?</a:t>
            </a:r>
            <a:endParaRPr lang="en-US" sz="1600" dirty="0">
              <a:solidFill>
                <a:schemeClr val="bg1"/>
              </a:solidFill>
              <a:latin typeface="Arial" charset="0"/>
              <a:ea typeface="Arial" charset="0"/>
              <a:cs typeface="Arial" charset="0"/>
            </a:endParaRPr>
          </a:p>
        </p:txBody>
      </p:sp>
    </p:spTree>
    <p:extLst>
      <p:ext uri="{BB962C8B-B14F-4D97-AF65-F5344CB8AC3E}">
        <p14:creationId xmlns:p14="http://schemas.microsoft.com/office/powerpoint/2010/main" val="10264085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fade">
                                      <p:cBhvr>
                                        <p:cTn id="18" dur="500"/>
                                        <p:tgtEl>
                                          <p:spTgt spid="2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fade">
                                      <p:cBhvr>
                                        <p:cTn id="23" dur="500"/>
                                        <p:tgtEl>
                                          <p:spTgt spid="19"/>
                                        </p:tgtEl>
                                      </p:cBhvr>
                                    </p:animEffect>
                                  </p:childTnLst>
                                </p:cTn>
                              </p:par>
                              <p:par>
                                <p:cTn id="24" presetID="10" presetClass="entr" presetSubtype="0" fill="hold"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9"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descr="Macintosh HD:Users:hayleytrowbridge:Documents:PVM:OurVoices:eu_flag_co_funded_pos_[rgb]_right.jpg"/>
          <p:cNvPicPr/>
          <p:nvPr/>
        </p:nvPicPr>
        <p:blipFill>
          <a:blip r:embed="rId3">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32303" y="78173"/>
            <a:ext cx="2400300" cy="685165"/>
          </a:xfrm>
          <a:prstGeom prst="rect">
            <a:avLst/>
          </a:prstGeom>
          <a:noFill/>
          <a:ln>
            <a:noFill/>
          </a:ln>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80448" y="6215269"/>
            <a:ext cx="2186360" cy="462722"/>
          </a:xfrm>
          <a:prstGeom prst="rect">
            <a:avLst/>
          </a:prstGeom>
        </p:spPr>
      </p:pic>
      <p:pic>
        <p:nvPicPr>
          <p:cNvPr id="6" name="Picture 5"/>
          <p:cNvPicPr>
            <a:picLocks noChangeAspect="1"/>
          </p:cNvPicPr>
          <p:nvPr/>
        </p:nvPicPr>
        <p:blipFill rotWithShape="1">
          <a:blip r:embed="rId6">
            <a:extLst>
              <a:ext uri="{28A0092B-C50C-407E-A947-70E740481C1C}">
                <a14:useLocalDpi xmlns:a14="http://schemas.microsoft.com/office/drawing/2010/main" val="0"/>
              </a:ext>
            </a:extLst>
          </a:blip>
          <a:srcRect l="6323" t="17497" r="60728" b="5052"/>
          <a:stretch/>
        </p:blipFill>
        <p:spPr>
          <a:xfrm>
            <a:off x="584612" y="2146776"/>
            <a:ext cx="3012863" cy="2321050"/>
          </a:xfrm>
          <a:prstGeom prst="rect">
            <a:avLst/>
          </a:prstGeom>
        </p:spPr>
      </p:pic>
      <p:sp>
        <p:nvSpPr>
          <p:cNvPr id="7" name="TextBox 6"/>
          <p:cNvSpPr txBox="1"/>
          <p:nvPr/>
        </p:nvSpPr>
        <p:spPr>
          <a:xfrm>
            <a:off x="134470" y="1192469"/>
            <a:ext cx="8148918" cy="400110"/>
          </a:xfrm>
          <a:prstGeom prst="rect">
            <a:avLst/>
          </a:prstGeom>
          <a:noFill/>
        </p:spPr>
        <p:txBody>
          <a:bodyPr wrap="square" rtlCol="0">
            <a:spAutoFit/>
          </a:bodyPr>
          <a:lstStyle/>
          <a:p>
            <a:r>
              <a:rPr lang="en-US" sz="2000" b="1" dirty="0" smtClean="0">
                <a:solidFill>
                  <a:schemeClr val="bg1">
                    <a:lumMod val="50000"/>
                  </a:schemeClr>
                </a:solidFill>
                <a:latin typeface="Arial" charset="0"/>
                <a:ea typeface="Arial" charset="0"/>
                <a:cs typeface="Arial" charset="0"/>
              </a:rPr>
              <a:t>ANALYSING STORIES: UNDERSTANDING DISCOURSE (1)</a:t>
            </a:r>
          </a:p>
        </p:txBody>
      </p:sp>
      <p:sp>
        <p:nvSpPr>
          <p:cNvPr id="8" name="TextBox 7"/>
          <p:cNvSpPr txBox="1"/>
          <p:nvPr/>
        </p:nvSpPr>
        <p:spPr>
          <a:xfrm>
            <a:off x="773232" y="2293116"/>
            <a:ext cx="2635621" cy="1015663"/>
          </a:xfrm>
          <a:prstGeom prst="rect">
            <a:avLst/>
          </a:prstGeom>
          <a:noFill/>
        </p:spPr>
        <p:txBody>
          <a:bodyPr wrap="square" rtlCol="0">
            <a:spAutoFit/>
          </a:bodyPr>
          <a:lstStyle/>
          <a:p>
            <a:r>
              <a:rPr lang="en-US" sz="2000" b="1" dirty="0" smtClean="0">
                <a:solidFill>
                  <a:schemeClr val="bg1"/>
                </a:solidFill>
                <a:latin typeface="Arial" charset="0"/>
                <a:ea typeface="Arial" charset="0"/>
                <a:cs typeface="Arial" charset="0"/>
              </a:rPr>
              <a:t>TEXTUAL</a:t>
            </a:r>
          </a:p>
          <a:p>
            <a:r>
              <a:rPr lang="en-US" sz="2000" b="1" dirty="0" smtClean="0">
                <a:solidFill>
                  <a:schemeClr val="bg1"/>
                </a:solidFill>
                <a:latin typeface="Arial" charset="0"/>
                <a:ea typeface="Arial" charset="0"/>
                <a:cs typeface="Arial" charset="0"/>
              </a:rPr>
              <a:t>(What?)</a:t>
            </a:r>
          </a:p>
          <a:p>
            <a:endParaRPr lang="en-US" sz="2000" b="1" dirty="0">
              <a:solidFill>
                <a:schemeClr val="bg1"/>
              </a:solidFill>
              <a:latin typeface="Arial" charset="0"/>
              <a:ea typeface="Arial" charset="0"/>
              <a:cs typeface="Arial" charset="0"/>
            </a:endParaRPr>
          </a:p>
        </p:txBody>
      </p:sp>
      <p:sp>
        <p:nvSpPr>
          <p:cNvPr id="9" name="TextBox 8"/>
          <p:cNvSpPr txBox="1"/>
          <p:nvPr/>
        </p:nvSpPr>
        <p:spPr>
          <a:xfrm>
            <a:off x="773232" y="3437173"/>
            <a:ext cx="2635621" cy="1015663"/>
          </a:xfrm>
          <a:prstGeom prst="rect">
            <a:avLst/>
          </a:prstGeom>
          <a:noFill/>
        </p:spPr>
        <p:txBody>
          <a:bodyPr wrap="square" rtlCol="0">
            <a:spAutoFit/>
          </a:bodyPr>
          <a:lstStyle/>
          <a:p>
            <a:r>
              <a:rPr lang="en-US" sz="2000" b="1" dirty="0" smtClean="0">
                <a:solidFill>
                  <a:schemeClr val="bg1"/>
                </a:solidFill>
                <a:latin typeface="Arial" charset="0"/>
                <a:ea typeface="Arial" charset="0"/>
                <a:cs typeface="Arial" charset="0"/>
              </a:rPr>
              <a:t>COMPOSITION</a:t>
            </a:r>
          </a:p>
          <a:p>
            <a:r>
              <a:rPr lang="en-US" sz="2000" b="1" dirty="0" smtClean="0">
                <a:solidFill>
                  <a:schemeClr val="bg1"/>
                </a:solidFill>
                <a:latin typeface="Arial" charset="0"/>
                <a:ea typeface="Arial" charset="0"/>
                <a:cs typeface="Arial" charset="0"/>
              </a:rPr>
              <a:t>(How?)</a:t>
            </a:r>
          </a:p>
          <a:p>
            <a:endParaRPr lang="en-US" sz="2000" b="1" dirty="0">
              <a:solidFill>
                <a:schemeClr val="bg1"/>
              </a:solidFill>
              <a:latin typeface="Arial" charset="0"/>
              <a:ea typeface="Arial" charset="0"/>
              <a:cs typeface="Arial" charset="0"/>
            </a:endParaRPr>
          </a:p>
        </p:txBody>
      </p:sp>
      <p:sp>
        <p:nvSpPr>
          <p:cNvPr id="11" name="TextBox 10"/>
          <p:cNvSpPr txBox="1"/>
          <p:nvPr/>
        </p:nvSpPr>
        <p:spPr>
          <a:xfrm>
            <a:off x="3731992" y="2218474"/>
            <a:ext cx="5285910" cy="1015663"/>
          </a:xfrm>
          <a:prstGeom prst="rect">
            <a:avLst/>
          </a:prstGeom>
          <a:noFill/>
        </p:spPr>
        <p:txBody>
          <a:bodyPr wrap="square" rtlCol="0">
            <a:spAutoFit/>
          </a:bodyPr>
          <a:lstStyle/>
          <a:p>
            <a:r>
              <a:rPr lang="en-GB" sz="2000" dirty="0" smtClean="0">
                <a:solidFill>
                  <a:schemeClr val="bg1">
                    <a:lumMod val="50000"/>
                  </a:schemeClr>
                </a:solidFill>
                <a:latin typeface="Arial" charset="0"/>
                <a:ea typeface="Arial" charset="0"/>
                <a:cs typeface="Arial" charset="0"/>
              </a:rPr>
              <a:t>Description of the content of the story</a:t>
            </a:r>
          </a:p>
          <a:p>
            <a:r>
              <a:rPr lang="en-GB" sz="2000" i="1" dirty="0" smtClean="0">
                <a:solidFill>
                  <a:schemeClr val="bg1">
                    <a:lumMod val="50000"/>
                  </a:schemeClr>
                </a:solidFill>
                <a:latin typeface="Arial" charset="0"/>
                <a:ea typeface="Arial" charset="0"/>
                <a:cs typeface="Arial" charset="0"/>
              </a:rPr>
              <a:t>(e.g. What is said in the story?)</a:t>
            </a:r>
            <a:endParaRPr lang="en-US" sz="2000" i="1" dirty="0" smtClean="0">
              <a:solidFill>
                <a:schemeClr val="bg1">
                  <a:lumMod val="50000"/>
                </a:schemeClr>
              </a:solidFill>
              <a:latin typeface="Arial" charset="0"/>
              <a:ea typeface="Arial" charset="0"/>
              <a:cs typeface="Arial" charset="0"/>
            </a:endParaRPr>
          </a:p>
          <a:p>
            <a:endParaRPr lang="en-US" sz="2000" b="1" dirty="0">
              <a:solidFill>
                <a:schemeClr val="bg1">
                  <a:lumMod val="50000"/>
                </a:schemeClr>
              </a:solidFill>
              <a:latin typeface="Arial" charset="0"/>
              <a:ea typeface="Arial" charset="0"/>
              <a:cs typeface="Arial" charset="0"/>
            </a:endParaRPr>
          </a:p>
        </p:txBody>
      </p:sp>
      <p:sp>
        <p:nvSpPr>
          <p:cNvPr id="12" name="TextBox 11"/>
          <p:cNvSpPr txBox="1"/>
          <p:nvPr/>
        </p:nvSpPr>
        <p:spPr>
          <a:xfrm>
            <a:off x="3731992" y="3320076"/>
            <a:ext cx="5285910" cy="1323439"/>
          </a:xfrm>
          <a:prstGeom prst="rect">
            <a:avLst/>
          </a:prstGeom>
          <a:noFill/>
        </p:spPr>
        <p:txBody>
          <a:bodyPr wrap="square" rtlCol="0">
            <a:spAutoFit/>
          </a:bodyPr>
          <a:lstStyle/>
          <a:p>
            <a:r>
              <a:rPr lang="en-GB" sz="2000" dirty="0" smtClean="0">
                <a:solidFill>
                  <a:schemeClr val="bg1">
                    <a:lumMod val="50000"/>
                  </a:schemeClr>
                </a:solidFill>
                <a:latin typeface="Arial" charset="0"/>
                <a:ea typeface="Arial" charset="0"/>
                <a:cs typeface="Arial" charset="0"/>
              </a:rPr>
              <a:t>Explanation of the content of the story</a:t>
            </a:r>
          </a:p>
          <a:p>
            <a:r>
              <a:rPr lang="en-GB" sz="2000" i="1" dirty="0" smtClean="0">
                <a:solidFill>
                  <a:schemeClr val="bg1">
                    <a:lumMod val="50000"/>
                  </a:schemeClr>
                </a:solidFill>
                <a:latin typeface="Arial" charset="0"/>
                <a:ea typeface="Arial" charset="0"/>
                <a:cs typeface="Arial" charset="0"/>
              </a:rPr>
              <a:t>(e.g. </a:t>
            </a:r>
            <a:r>
              <a:rPr lang="en-GB" sz="2000" i="1" smtClean="0">
                <a:solidFill>
                  <a:schemeClr val="bg1">
                    <a:lumMod val="50000"/>
                  </a:schemeClr>
                </a:solidFill>
                <a:latin typeface="Arial" charset="0"/>
                <a:ea typeface="Arial" charset="0"/>
                <a:cs typeface="Arial" charset="0"/>
              </a:rPr>
              <a:t>How is the content </a:t>
            </a:r>
            <a:r>
              <a:rPr lang="en-GB" sz="2000" i="1" dirty="0" smtClean="0">
                <a:solidFill>
                  <a:schemeClr val="bg1">
                    <a:lumMod val="50000"/>
                  </a:schemeClr>
                </a:solidFill>
                <a:latin typeface="Arial" charset="0"/>
                <a:ea typeface="Arial" charset="0"/>
                <a:cs typeface="Arial" charset="0"/>
              </a:rPr>
              <a:t>expressed </a:t>
            </a:r>
            <a:r>
              <a:rPr lang="en-GB" sz="2000" i="1" dirty="0">
                <a:solidFill>
                  <a:schemeClr val="bg1">
                    <a:lumMod val="50000"/>
                  </a:schemeClr>
                </a:solidFill>
                <a:latin typeface="Arial" charset="0"/>
                <a:ea typeface="Arial" charset="0"/>
                <a:cs typeface="Arial" charset="0"/>
              </a:rPr>
              <a:t>in the </a:t>
            </a:r>
            <a:r>
              <a:rPr lang="en-GB" sz="2000" i="1" dirty="0" smtClean="0">
                <a:solidFill>
                  <a:schemeClr val="bg1">
                    <a:lumMod val="50000"/>
                  </a:schemeClr>
                </a:solidFill>
                <a:latin typeface="Arial" charset="0"/>
                <a:ea typeface="Arial" charset="0"/>
                <a:cs typeface="Arial" charset="0"/>
              </a:rPr>
              <a:t>story?)</a:t>
            </a:r>
            <a:endParaRPr lang="en-US" sz="2000" dirty="0" smtClean="0">
              <a:solidFill>
                <a:schemeClr val="bg1">
                  <a:lumMod val="50000"/>
                </a:schemeClr>
              </a:solidFill>
              <a:latin typeface="Arial" charset="0"/>
              <a:ea typeface="Arial" charset="0"/>
              <a:cs typeface="Arial" charset="0"/>
            </a:endParaRPr>
          </a:p>
          <a:p>
            <a:endParaRPr lang="en-US" sz="2000" b="1" dirty="0">
              <a:solidFill>
                <a:schemeClr val="bg1">
                  <a:lumMod val="50000"/>
                </a:schemeClr>
              </a:solidFill>
              <a:latin typeface="Arial" charset="0"/>
              <a:ea typeface="Arial" charset="0"/>
              <a:cs typeface="Arial" charset="0"/>
            </a:endParaRPr>
          </a:p>
        </p:txBody>
      </p:sp>
      <p:pic>
        <p:nvPicPr>
          <p:cNvPr id="14" name="Picture 13"/>
          <p:cNvPicPr>
            <a:picLocks noChangeAspect="1"/>
          </p:cNvPicPr>
          <p:nvPr/>
        </p:nvPicPr>
        <p:blipFill rotWithShape="1">
          <a:blip r:embed="rId6">
            <a:extLst>
              <a:ext uri="{28A0092B-C50C-407E-A947-70E740481C1C}">
                <a14:useLocalDpi xmlns:a14="http://schemas.microsoft.com/office/drawing/2010/main" val="0"/>
              </a:ext>
            </a:extLst>
          </a:blip>
          <a:srcRect l="8196" t="17497" r="60728" b="43785"/>
          <a:stretch/>
        </p:blipFill>
        <p:spPr>
          <a:xfrm>
            <a:off x="773232" y="4416050"/>
            <a:ext cx="2841556" cy="1160286"/>
          </a:xfrm>
          <a:prstGeom prst="rect">
            <a:avLst/>
          </a:prstGeom>
        </p:spPr>
      </p:pic>
      <p:sp>
        <p:nvSpPr>
          <p:cNvPr id="15" name="TextBox 14"/>
          <p:cNvSpPr txBox="1"/>
          <p:nvPr/>
        </p:nvSpPr>
        <p:spPr>
          <a:xfrm>
            <a:off x="777751" y="4559875"/>
            <a:ext cx="2635621" cy="707886"/>
          </a:xfrm>
          <a:prstGeom prst="rect">
            <a:avLst/>
          </a:prstGeom>
          <a:noFill/>
        </p:spPr>
        <p:txBody>
          <a:bodyPr wrap="square" rtlCol="0">
            <a:spAutoFit/>
          </a:bodyPr>
          <a:lstStyle/>
          <a:p>
            <a:r>
              <a:rPr lang="en-US" sz="2000" b="1" dirty="0" smtClean="0">
                <a:solidFill>
                  <a:schemeClr val="bg1"/>
                </a:solidFill>
                <a:latin typeface="Arial" charset="0"/>
                <a:ea typeface="Arial" charset="0"/>
                <a:cs typeface="Arial" charset="0"/>
              </a:rPr>
              <a:t>CONTEXT</a:t>
            </a:r>
          </a:p>
          <a:p>
            <a:r>
              <a:rPr lang="en-US" sz="2000" b="1" dirty="0" smtClean="0">
                <a:solidFill>
                  <a:schemeClr val="bg1"/>
                </a:solidFill>
                <a:latin typeface="Arial" charset="0"/>
                <a:ea typeface="Arial" charset="0"/>
                <a:cs typeface="Arial" charset="0"/>
              </a:rPr>
              <a:t>(Why?)</a:t>
            </a:r>
            <a:endParaRPr lang="en-US" sz="2000" b="1" dirty="0">
              <a:solidFill>
                <a:schemeClr val="bg1"/>
              </a:solidFill>
              <a:latin typeface="Arial" charset="0"/>
              <a:ea typeface="Arial" charset="0"/>
              <a:cs typeface="Arial" charset="0"/>
            </a:endParaRPr>
          </a:p>
        </p:txBody>
      </p:sp>
      <p:sp>
        <p:nvSpPr>
          <p:cNvPr id="16" name="TextBox 15"/>
          <p:cNvSpPr txBox="1"/>
          <p:nvPr/>
        </p:nvSpPr>
        <p:spPr>
          <a:xfrm>
            <a:off x="3764690" y="4504345"/>
            <a:ext cx="5102118" cy="1015663"/>
          </a:xfrm>
          <a:prstGeom prst="rect">
            <a:avLst/>
          </a:prstGeom>
          <a:noFill/>
        </p:spPr>
        <p:txBody>
          <a:bodyPr wrap="square" rtlCol="0">
            <a:spAutoFit/>
          </a:bodyPr>
          <a:lstStyle/>
          <a:p>
            <a:r>
              <a:rPr lang="en-GB" sz="2000" dirty="0" smtClean="0">
                <a:solidFill>
                  <a:schemeClr val="bg1">
                    <a:lumMod val="50000"/>
                  </a:schemeClr>
                </a:solidFill>
                <a:latin typeface="Arial" charset="0"/>
                <a:ea typeface="Arial" charset="0"/>
                <a:cs typeface="Arial" charset="0"/>
              </a:rPr>
              <a:t>Contextual interpretation of content of the story </a:t>
            </a:r>
            <a:r>
              <a:rPr lang="en-GB" sz="2000" i="1" dirty="0" smtClean="0">
                <a:solidFill>
                  <a:schemeClr val="bg1">
                    <a:lumMod val="50000"/>
                  </a:schemeClr>
                </a:solidFill>
                <a:latin typeface="Arial" charset="0"/>
                <a:ea typeface="Arial" charset="0"/>
                <a:cs typeface="Arial" charset="0"/>
              </a:rPr>
              <a:t>(e.g. Why is the storyteller expressing themselves in this way?)</a:t>
            </a:r>
            <a:endParaRPr lang="en-US" sz="2000" i="1" dirty="0">
              <a:solidFill>
                <a:schemeClr val="bg1">
                  <a:lumMod val="50000"/>
                </a:schemeClr>
              </a:solidFill>
              <a:latin typeface="Arial" charset="0"/>
              <a:ea typeface="Arial" charset="0"/>
              <a:cs typeface="Arial" charset="0"/>
            </a:endParaRPr>
          </a:p>
        </p:txBody>
      </p:sp>
      <p:pic>
        <p:nvPicPr>
          <p:cNvPr id="18" name="Picture 17"/>
          <p:cNvPicPr>
            <a:picLocks noChangeAspect="1"/>
          </p:cNvPicPr>
          <p:nvPr/>
        </p:nvPicPr>
        <p:blipFill rotWithShape="1">
          <a:blip r:embed="rId6">
            <a:extLst>
              <a:ext uri="{28A0092B-C50C-407E-A947-70E740481C1C}">
                <a14:useLocalDpi xmlns:a14="http://schemas.microsoft.com/office/drawing/2010/main" val="0"/>
              </a:ext>
            </a:extLst>
          </a:blip>
          <a:srcRect l="10047" t="65247" r="63232" b="18328"/>
          <a:stretch/>
        </p:blipFill>
        <p:spPr>
          <a:xfrm>
            <a:off x="758242" y="1659414"/>
            <a:ext cx="3289102" cy="492225"/>
          </a:xfrm>
          <a:prstGeom prst="rect">
            <a:avLst/>
          </a:prstGeom>
        </p:spPr>
      </p:pic>
      <p:sp>
        <p:nvSpPr>
          <p:cNvPr id="19" name="TextBox 18"/>
          <p:cNvSpPr txBox="1"/>
          <p:nvPr/>
        </p:nvSpPr>
        <p:spPr>
          <a:xfrm>
            <a:off x="807014" y="1705220"/>
            <a:ext cx="3240330" cy="400110"/>
          </a:xfrm>
          <a:prstGeom prst="rect">
            <a:avLst/>
          </a:prstGeom>
          <a:noFill/>
        </p:spPr>
        <p:txBody>
          <a:bodyPr wrap="square" rtlCol="0">
            <a:spAutoFit/>
          </a:bodyPr>
          <a:lstStyle/>
          <a:p>
            <a:r>
              <a:rPr lang="en-US" sz="2000" b="1" dirty="0" smtClean="0">
                <a:solidFill>
                  <a:schemeClr val="bg1"/>
                </a:solidFill>
                <a:latin typeface="Arial" charset="0"/>
                <a:ea typeface="Arial" charset="0"/>
                <a:cs typeface="Arial" charset="0"/>
              </a:rPr>
              <a:t>LAYERS OF ANALYSIS</a:t>
            </a:r>
          </a:p>
        </p:txBody>
      </p:sp>
    </p:spTree>
    <p:extLst>
      <p:ext uri="{BB962C8B-B14F-4D97-AF65-F5344CB8AC3E}">
        <p14:creationId xmlns:p14="http://schemas.microsoft.com/office/powerpoint/2010/main" val="14229622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500"/>
                                        <p:tgtEl>
                                          <p:spTgt spid="15"/>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12" grpId="0"/>
      <p:bldP spid="15" grpId="0"/>
      <p:bldP spid="16"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descr="Macintosh HD:Users:hayleytrowbridge:Documents:PVM:OurVoices:eu_flag_co_funded_pos_[rgb]_right.jpg"/>
          <p:cNvPicPr/>
          <p:nvPr/>
        </p:nvPicPr>
        <p:blipFill>
          <a:blip r:embed="rId3">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32303" y="78173"/>
            <a:ext cx="2400300" cy="685165"/>
          </a:xfrm>
          <a:prstGeom prst="rect">
            <a:avLst/>
          </a:prstGeom>
          <a:noFill/>
          <a:ln>
            <a:noFill/>
          </a:ln>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80448" y="6215269"/>
            <a:ext cx="2186360" cy="462722"/>
          </a:xfrm>
          <a:prstGeom prst="rect">
            <a:avLst/>
          </a:prstGeom>
        </p:spPr>
      </p:pic>
      <p:pic>
        <p:nvPicPr>
          <p:cNvPr id="6" name="Picture 5"/>
          <p:cNvPicPr>
            <a:picLocks noChangeAspect="1"/>
          </p:cNvPicPr>
          <p:nvPr/>
        </p:nvPicPr>
        <p:blipFill rotWithShape="1">
          <a:blip r:embed="rId6">
            <a:extLst>
              <a:ext uri="{28A0092B-C50C-407E-A947-70E740481C1C}">
                <a14:useLocalDpi xmlns:a14="http://schemas.microsoft.com/office/drawing/2010/main" val="0"/>
              </a:ext>
            </a:extLst>
          </a:blip>
          <a:srcRect l="6323" t="17497" r="60728" b="5052"/>
          <a:stretch/>
        </p:blipFill>
        <p:spPr>
          <a:xfrm>
            <a:off x="475757" y="2146776"/>
            <a:ext cx="3012863" cy="2321050"/>
          </a:xfrm>
          <a:prstGeom prst="rect">
            <a:avLst/>
          </a:prstGeom>
        </p:spPr>
      </p:pic>
      <p:sp>
        <p:nvSpPr>
          <p:cNvPr id="7" name="TextBox 6"/>
          <p:cNvSpPr txBox="1"/>
          <p:nvPr/>
        </p:nvSpPr>
        <p:spPr>
          <a:xfrm>
            <a:off x="134470" y="1192469"/>
            <a:ext cx="8148918" cy="400110"/>
          </a:xfrm>
          <a:prstGeom prst="rect">
            <a:avLst/>
          </a:prstGeom>
          <a:noFill/>
        </p:spPr>
        <p:txBody>
          <a:bodyPr wrap="square" rtlCol="0">
            <a:spAutoFit/>
          </a:bodyPr>
          <a:lstStyle/>
          <a:p>
            <a:r>
              <a:rPr lang="en-US" sz="2000" b="1" dirty="0" smtClean="0">
                <a:solidFill>
                  <a:schemeClr val="bg1">
                    <a:lumMod val="50000"/>
                  </a:schemeClr>
                </a:solidFill>
                <a:latin typeface="Arial" charset="0"/>
                <a:ea typeface="Arial" charset="0"/>
                <a:cs typeface="Arial" charset="0"/>
              </a:rPr>
              <a:t>ANALYSERA BERÄTTELSER: FÖRSTÅ DISKURSEN (</a:t>
            </a:r>
            <a:r>
              <a:rPr lang="en-US" sz="2000" b="1" dirty="0" smtClean="0">
                <a:solidFill>
                  <a:schemeClr val="bg1">
                    <a:lumMod val="50000"/>
                  </a:schemeClr>
                </a:solidFill>
                <a:latin typeface="Arial" charset="0"/>
                <a:ea typeface="Arial" charset="0"/>
                <a:cs typeface="Arial" charset="0"/>
              </a:rPr>
              <a:t>1)</a:t>
            </a:r>
          </a:p>
        </p:txBody>
      </p:sp>
      <p:sp>
        <p:nvSpPr>
          <p:cNvPr id="8" name="TextBox 7"/>
          <p:cNvSpPr txBox="1"/>
          <p:nvPr/>
        </p:nvSpPr>
        <p:spPr>
          <a:xfrm>
            <a:off x="729687" y="2293116"/>
            <a:ext cx="2635621" cy="1015663"/>
          </a:xfrm>
          <a:prstGeom prst="rect">
            <a:avLst/>
          </a:prstGeom>
          <a:noFill/>
        </p:spPr>
        <p:txBody>
          <a:bodyPr wrap="square" rtlCol="0">
            <a:spAutoFit/>
          </a:bodyPr>
          <a:lstStyle/>
          <a:p>
            <a:r>
              <a:rPr lang="en-US" sz="2000" b="1" dirty="0" smtClean="0">
                <a:solidFill>
                  <a:schemeClr val="bg1"/>
                </a:solidFill>
                <a:latin typeface="Arial" charset="0"/>
                <a:ea typeface="Arial" charset="0"/>
                <a:cs typeface="Arial" charset="0"/>
              </a:rPr>
              <a:t>TEXT</a:t>
            </a:r>
            <a:endParaRPr lang="en-US" sz="2000" b="1" dirty="0" smtClean="0">
              <a:solidFill>
                <a:schemeClr val="bg1"/>
              </a:solidFill>
              <a:latin typeface="Arial" charset="0"/>
              <a:ea typeface="Arial" charset="0"/>
              <a:cs typeface="Arial" charset="0"/>
            </a:endParaRPr>
          </a:p>
          <a:p>
            <a:r>
              <a:rPr lang="en-US" sz="2000" b="1" dirty="0" smtClean="0">
                <a:solidFill>
                  <a:schemeClr val="bg1"/>
                </a:solidFill>
                <a:latin typeface="Arial" charset="0"/>
                <a:ea typeface="Arial" charset="0"/>
                <a:cs typeface="Arial" charset="0"/>
              </a:rPr>
              <a:t>(</a:t>
            </a:r>
            <a:r>
              <a:rPr lang="en-US" sz="2000" b="1" dirty="0" err="1" smtClean="0">
                <a:solidFill>
                  <a:schemeClr val="bg1"/>
                </a:solidFill>
                <a:latin typeface="Arial" charset="0"/>
                <a:ea typeface="Arial" charset="0"/>
                <a:cs typeface="Arial" charset="0"/>
              </a:rPr>
              <a:t>vad</a:t>
            </a:r>
            <a:r>
              <a:rPr lang="en-US" sz="2000" b="1" dirty="0" smtClean="0">
                <a:solidFill>
                  <a:schemeClr val="bg1"/>
                </a:solidFill>
                <a:latin typeface="Arial" charset="0"/>
                <a:ea typeface="Arial" charset="0"/>
                <a:cs typeface="Arial" charset="0"/>
              </a:rPr>
              <a:t>?</a:t>
            </a:r>
            <a:r>
              <a:rPr lang="en-US" sz="2000" b="1" dirty="0" smtClean="0">
                <a:solidFill>
                  <a:schemeClr val="bg1"/>
                </a:solidFill>
                <a:latin typeface="Arial" charset="0"/>
                <a:ea typeface="Arial" charset="0"/>
                <a:cs typeface="Arial" charset="0"/>
              </a:rPr>
              <a:t>)</a:t>
            </a:r>
          </a:p>
          <a:p>
            <a:endParaRPr lang="en-US" sz="2000" b="1" dirty="0">
              <a:solidFill>
                <a:schemeClr val="bg1"/>
              </a:solidFill>
              <a:latin typeface="Arial" charset="0"/>
              <a:ea typeface="Arial" charset="0"/>
              <a:cs typeface="Arial" charset="0"/>
            </a:endParaRPr>
          </a:p>
        </p:txBody>
      </p:sp>
      <p:sp>
        <p:nvSpPr>
          <p:cNvPr id="9" name="TextBox 8"/>
          <p:cNvSpPr txBox="1"/>
          <p:nvPr/>
        </p:nvSpPr>
        <p:spPr>
          <a:xfrm>
            <a:off x="620832" y="3437173"/>
            <a:ext cx="2635621" cy="1015663"/>
          </a:xfrm>
          <a:prstGeom prst="rect">
            <a:avLst/>
          </a:prstGeom>
          <a:noFill/>
        </p:spPr>
        <p:txBody>
          <a:bodyPr wrap="square" rtlCol="0">
            <a:spAutoFit/>
          </a:bodyPr>
          <a:lstStyle/>
          <a:p>
            <a:r>
              <a:rPr lang="en-US" sz="2000" b="1" dirty="0" smtClean="0">
                <a:solidFill>
                  <a:schemeClr val="bg1"/>
                </a:solidFill>
                <a:latin typeface="Arial" charset="0"/>
                <a:ea typeface="Arial" charset="0"/>
                <a:cs typeface="Arial" charset="0"/>
              </a:rPr>
              <a:t>KOMPOSITION</a:t>
            </a:r>
            <a:endParaRPr lang="en-US" sz="2000" b="1" dirty="0" smtClean="0">
              <a:solidFill>
                <a:schemeClr val="bg1"/>
              </a:solidFill>
              <a:latin typeface="Arial" charset="0"/>
              <a:ea typeface="Arial" charset="0"/>
              <a:cs typeface="Arial" charset="0"/>
            </a:endParaRPr>
          </a:p>
          <a:p>
            <a:r>
              <a:rPr lang="en-US" sz="2000" b="1" dirty="0" smtClean="0">
                <a:solidFill>
                  <a:schemeClr val="bg1"/>
                </a:solidFill>
                <a:latin typeface="Arial" charset="0"/>
                <a:ea typeface="Arial" charset="0"/>
                <a:cs typeface="Arial" charset="0"/>
              </a:rPr>
              <a:t>(</a:t>
            </a:r>
            <a:r>
              <a:rPr lang="en-US" sz="2000" b="1" dirty="0" err="1" smtClean="0">
                <a:solidFill>
                  <a:schemeClr val="bg1"/>
                </a:solidFill>
                <a:latin typeface="Arial" charset="0"/>
                <a:ea typeface="Arial" charset="0"/>
                <a:cs typeface="Arial" charset="0"/>
              </a:rPr>
              <a:t>Hur</a:t>
            </a:r>
            <a:r>
              <a:rPr lang="en-US" sz="2000" b="1" dirty="0" smtClean="0">
                <a:solidFill>
                  <a:schemeClr val="bg1"/>
                </a:solidFill>
                <a:latin typeface="Arial" charset="0"/>
                <a:ea typeface="Arial" charset="0"/>
                <a:cs typeface="Arial" charset="0"/>
              </a:rPr>
              <a:t>?</a:t>
            </a:r>
            <a:r>
              <a:rPr lang="en-US" sz="2000" b="1" dirty="0" smtClean="0">
                <a:solidFill>
                  <a:schemeClr val="bg1"/>
                </a:solidFill>
                <a:latin typeface="Arial" charset="0"/>
                <a:ea typeface="Arial" charset="0"/>
                <a:cs typeface="Arial" charset="0"/>
              </a:rPr>
              <a:t>)</a:t>
            </a:r>
          </a:p>
          <a:p>
            <a:endParaRPr lang="en-US" sz="2000" b="1" dirty="0">
              <a:solidFill>
                <a:schemeClr val="bg1"/>
              </a:solidFill>
              <a:latin typeface="Arial" charset="0"/>
              <a:ea typeface="Arial" charset="0"/>
              <a:cs typeface="Arial" charset="0"/>
            </a:endParaRPr>
          </a:p>
        </p:txBody>
      </p:sp>
      <p:pic>
        <p:nvPicPr>
          <p:cNvPr id="14" name="Picture 13"/>
          <p:cNvPicPr>
            <a:picLocks noChangeAspect="1"/>
          </p:cNvPicPr>
          <p:nvPr/>
        </p:nvPicPr>
        <p:blipFill rotWithShape="1">
          <a:blip r:embed="rId6">
            <a:extLst>
              <a:ext uri="{28A0092B-C50C-407E-A947-70E740481C1C}">
                <a14:useLocalDpi xmlns:a14="http://schemas.microsoft.com/office/drawing/2010/main" val="0"/>
              </a:ext>
            </a:extLst>
          </a:blip>
          <a:srcRect l="8196" t="17497" r="60728" b="43785"/>
          <a:stretch/>
        </p:blipFill>
        <p:spPr>
          <a:xfrm>
            <a:off x="642603" y="4416050"/>
            <a:ext cx="2841556" cy="1160286"/>
          </a:xfrm>
          <a:prstGeom prst="rect">
            <a:avLst/>
          </a:prstGeom>
        </p:spPr>
      </p:pic>
      <p:sp>
        <p:nvSpPr>
          <p:cNvPr id="15" name="TextBox 14"/>
          <p:cNvSpPr txBox="1"/>
          <p:nvPr/>
        </p:nvSpPr>
        <p:spPr>
          <a:xfrm>
            <a:off x="647122" y="4559875"/>
            <a:ext cx="2635621" cy="707886"/>
          </a:xfrm>
          <a:prstGeom prst="rect">
            <a:avLst/>
          </a:prstGeom>
          <a:noFill/>
        </p:spPr>
        <p:txBody>
          <a:bodyPr wrap="square" rtlCol="0">
            <a:spAutoFit/>
          </a:bodyPr>
          <a:lstStyle/>
          <a:p>
            <a:r>
              <a:rPr lang="en-US" sz="2000" b="1" dirty="0" smtClean="0">
                <a:solidFill>
                  <a:schemeClr val="bg1"/>
                </a:solidFill>
                <a:latin typeface="Arial" charset="0"/>
                <a:ea typeface="Arial" charset="0"/>
                <a:cs typeface="Arial" charset="0"/>
              </a:rPr>
              <a:t>TOLKNING</a:t>
            </a:r>
            <a:endParaRPr lang="en-US" sz="2000" b="1" dirty="0" smtClean="0">
              <a:solidFill>
                <a:schemeClr val="bg1"/>
              </a:solidFill>
              <a:latin typeface="Arial" charset="0"/>
              <a:ea typeface="Arial" charset="0"/>
              <a:cs typeface="Arial" charset="0"/>
            </a:endParaRPr>
          </a:p>
          <a:p>
            <a:r>
              <a:rPr lang="en-US" sz="2000" b="1" dirty="0" smtClean="0">
                <a:solidFill>
                  <a:schemeClr val="bg1"/>
                </a:solidFill>
                <a:latin typeface="Arial" charset="0"/>
                <a:ea typeface="Arial" charset="0"/>
                <a:cs typeface="Arial" charset="0"/>
              </a:rPr>
              <a:t>(</a:t>
            </a:r>
            <a:r>
              <a:rPr lang="en-US" sz="2000" b="1" dirty="0" err="1" smtClean="0">
                <a:solidFill>
                  <a:schemeClr val="bg1"/>
                </a:solidFill>
                <a:latin typeface="Arial" charset="0"/>
                <a:ea typeface="Arial" charset="0"/>
                <a:cs typeface="Arial" charset="0"/>
              </a:rPr>
              <a:t>Varför</a:t>
            </a:r>
            <a:r>
              <a:rPr lang="en-US" sz="2000" b="1" dirty="0" smtClean="0">
                <a:solidFill>
                  <a:schemeClr val="bg1"/>
                </a:solidFill>
                <a:latin typeface="Arial" charset="0"/>
                <a:ea typeface="Arial" charset="0"/>
                <a:cs typeface="Arial" charset="0"/>
              </a:rPr>
              <a:t>?</a:t>
            </a:r>
            <a:r>
              <a:rPr lang="en-US" sz="2000" b="1" dirty="0" smtClean="0">
                <a:solidFill>
                  <a:schemeClr val="bg1"/>
                </a:solidFill>
                <a:latin typeface="Arial" charset="0"/>
                <a:ea typeface="Arial" charset="0"/>
                <a:cs typeface="Arial" charset="0"/>
              </a:rPr>
              <a:t>)</a:t>
            </a:r>
            <a:endParaRPr lang="en-US" sz="2000" b="1" dirty="0">
              <a:solidFill>
                <a:schemeClr val="bg1"/>
              </a:solidFill>
              <a:latin typeface="Arial" charset="0"/>
              <a:ea typeface="Arial" charset="0"/>
              <a:cs typeface="Arial" charset="0"/>
            </a:endParaRPr>
          </a:p>
        </p:txBody>
      </p:sp>
      <p:pic>
        <p:nvPicPr>
          <p:cNvPr id="18" name="Picture 17"/>
          <p:cNvPicPr>
            <a:picLocks noChangeAspect="1"/>
          </p:cNvPicPr>
          <p:nvPr/>
        </p:nvPicPr>
        <p:blipFill rotWithShape="1">
          <a:blip r:embed="rId6">
            <a:extLst>
              <a:ext uri="{28A0092B-C50C-407E-A947-70E740481C1C}">
                <a14:useLocalDpi xmlns:a14="http://schemas.microsoft.com/office/drawing/2010/main" val="0"/>
              </a:ext>
            </a:extLst>
          </a:blip>
          <a:srcRect l="10047" t="65247" r="63232" b="18328"/>
          <a:stretch/>
        </p:blipFill>
        <p:spPr>
          <a:xfrm>
            <a:off x="627616" y="1659414"/>
            <a:ext cx="3289102" cy="492225"/>
          </a:xfrm>
          <a:prstGeom prst="rect">
            <a:avLst/>
          </a:prstGeom>
        </p:spPr>
      </p:pic>
      <p:sp>
        <p:nvSpPr>
          <p:cNvPr id="19" name="TextBox 18"/>
          <p:cNvSpPr txBox="1"/>
          <p:nvPr/>
        </p:nvSpPr>
        <p:spPr>
          <a:xfrm>
            <a:off x="698156" y="1705220"/>
            <a:ext cx="3240330" cy="400110"/>
          </a:xfrm>
          <a:prstGeom prst="rect">
            <a:avLst/>
          </a:prstGeom>
          <a:noFill/>
        </p:spPr>
        <p:txBody>
          <a:bodyPr wrap="square" rtlCol="0">
            <a:spAutoFit/>
          </a:bodyPr>
          <a:lstStyle/>
          <a:p>
            <a:r>
              <a:rPr lang="en-US" sz="2000" b="1" dirty="0" smtClean="0">
                <a:solidFill>
                  <a:schemeClr val="bg1"/>
                </a:solidFill>
                <a:latin typeface="Arial" charset="0"/>
                <a:ea typeface="Arial" charset="0"/>
                <a:cs typeface="Arial" charset="0"/>
              </a:rPr>
              <a:t>CINDERELLA</a:t>
            </a:r>
          </a:p>
        </p:txBody>
      </p:sp>
      <p:sp>
        <p:nvSpPr>
          <p:cNvPr id="5" name="Rektangel 4"/>
          <p:cNvSpPr/>
          <p:nvPr/>
        </p:nvSpPr>
        <p:spPr>
          <a:xfrm>
            <a:off x="3484159" y="2275485"/>
            <a:ext cx="4874932" cy="830997"/>
          </a:xfrm>
          <a:prstGeom prst="rect">
            <a:avLst/>
          </a:prstGeom>
        </p:spPr>
        <p:txBody>
          <a:bodyPr wrap="square">
            <a:spAutoFit/>
          </a:bodyPr>
          <a:lstStyle/>
          <a:p>
            <a:r>
              <a:rPr lang="sv-SE" sz="1600" dirty="0" smtClean="0">
                <a:solidFill>
                  <a:srgbClr val="7F7F7F"/>
                </a:solidFill>
                <a:latin typeface="Franklin Gothic Book"/>
                <a:cs typeface="Franklin Gothic Book"/>
              </a:rPr>
              <a:t>Flickas fader </a:t>
            </a:r>
            <a:r>
              <a:rPr lang="sv-SE" sz="1600" dirty="0">
                <a:solidFill>
                  <a:srgbClr val="7F7F7F"/>
                </a:solidFill>
                <a:latin typeface="Franklin Gothic Book"/>
                <a:cs typeface="Franklin Gothic Book"/>
              </a:rPr>
              <a:t>dör och </a:t>
            </a:r>
            <a:r>
              <a:rPr lang="sv-SE" sz="1600" dirty="0" smtClean="0">
                <a:solidFill>
                  <a:srgbClr val="7F7F7F"/>
                </a:solidFill>
                <a:latin typeface="Franklin Gothic Book"/>
                <a:cs typeface="Franklin Gothic Book"/>
              </a:rPr>
              <a:t>hon börjar arbeta </a:t>
            </a:r>
            <a:r>
              <a:rPr lang="sv-SE" sz="1600" dirty="0">
                <a:solidFill>
                  <a:srgbClr val="7F7F7F"/>
                </a:solidFill>
                <a:latin typeface="Franklin Gothic Book"/>
                <a:cs typeface="Franklin Gothic Book"/>
              </a:rPr>
              <a:t>som slav </a:t>
            </a:r>
            <a:r>
              <a:rPr lang="sv-SE" sz="1600" dirty="0" smtClean="0">
                <a:solidFill>
                  <a:srgbClr val="7F7F7F"/>
                </a:solidFill>
                <a:latin typeface="Franklin Gothic Book"/>
                <a:cs typeface="Franklin Gothic Book"/>
              </a:rPr>
              <a:t>hos hennes </a:t>
            </a:r>
            <a:r>
              <a:rPr lang="sv-SE" sz="1600" dirty="0">
                <a:solidFill>
                  <a:srgbClr val="7F7F7F"/>
                </a:solidFill>
                <a:latin typeface="Franklin Gothic Book"/>
                <a:cs typeface="Franklin Gothic Book"/>
              </a:rPr>
              <a:t>styvmor, men får magiskt gå </a:t>
            </a:r>
            <a:r>
              <a:rPr lang="sv-SE" sz="1600" dirty="0" smtClean="0">
                <a:solidFill>
                  <a:srgbClr val="7F7F7F"/>
                </a:solidFill>
                <a:latin typeface="Franklin Gothic Book"/>
                <a:cs typeface="Franklin Gothic Book"/>
              </a:rPr>
              <a:t>på bal på slottet där </a:t>
            </a:r>
            <a:r>
              <a:rPr lang="sv-SE" sz="1600" dirty="0">
                <a:solidFill>
                  <a:srgbClr val="7F7F7F"/>
                </a:solidFill>
                <a:latin typeface="Franklin Gothic Book"/>
                <a:cs typeface="Franklin Gothic Book"/>
              </a:rPr>
              <a:t>hon möter en prins som hon gifter sig med.</a:t>
            </a:r>
            <a:endParaRPr lang="sv-SE" sz="1600" dirty="0">
              <a:solidFill>
                <a:srgbClr val="7F7F7F"/>
              </a:solidFill>
              <a:latin typeface="Franklin Gothic Book"/>
              <a:cs typeface="Franklin Gothic Book"/>
            </a:endParaRPr>
          </a:p>
        </p:txBody>
      </p:sp>
      <p:sp>
        <p:nvSpPr>
          <p:cNvPr id="10" name="Rektangel 9"/>
          <p:cNvSpPr/>
          <p:nvPr/>
        </p:nvSpPr>
        <p:spPr>
          <a:xfrm>
            <a:off x="3488620" y="3429500"/>
            <a:ext cx="5317957" cy="830997"/>
          </a:xfrm>
          <a:prstGeom prst="rect">
            <a:avLst/>
          </a:prstGeom>
        </p:spPr>
        <p:txBody>
          <a:bodyPr wrap="square">
            <a:spAutoFit/>
          </a:bodyPr>
          <a:lstStyle/>
          <a:p>
            <a:r>
              <a:rPr lang="sv-SE" sz="1600" dirty="0">
                <a:solidFill>
                  <a:srgbClr val="7F7F7F"/>
                </a:solidFill>
                <a:latin typeface="Franklin Gothic Book"/>
                <a:cs typeface="Franklin Gothic Book"/>
              </a:rPr>
              <a:t>Flickan var ledsen </a:t>
            </a:r>
            <a:r>
              <a:rPr lang="sv-SE" sz="1600" dirty="0" smtClean="0">
                <a:solidFill>
                  <a:srgbClr val="7F7F7F"/>
                </a:solidFill>
                <a:latin typeface="Franklin Gothic Book"/>
                <a:cs typeface="Franklin Gothic Book"/>
              </a:rPr>
              <a:t>för sin </a:t>
            </a:r>
            <a:r>
              <a:rPr lang="sv-SE" sz="1600" dirty="0">
                <a:solidFill>
                  <a:srgbClr val="7F7F7F"/>
                </a:solidFill>
                <a:latin typeface="Franklin Gothic Book"/>
                <a:cs typeface="Franklin Gothic Book"/>
              </a:rPr>
              <a:t>situation som demonstrerades av att hon grät när hennes </a:t>
            </a:r>
            <a:r>
              <a:rPr lang="sv-SE" sz="1600" dirty="0" smtClean="0">
                <a:solidFill>
                  <a:srgbClr val="7F7F7F"/>
                </a:solidFill>
                <a:latin typeface="Franklin Gothic Book"/>
                <a:cs typeface="Franklin Gothic Book"/>
              </a:rPr>
              <a:t>styvsystrar inte </a:t>
            </a:r>
            <a:r>
              <a:rPr lang="sv-SE" sz="1600" dirty="0">
                <a:solidFill>
                  <a:srgbClr val="7F7F7F"/>
                </a:solidFill>
                <a:latin typeface="Franklin Gothic Book"/>
                <a:cs typeface="Franklin Gothic Book"/>
              </a:rPr>
              <a:t>skulle låta henne gå med dem till </a:t>
            </a:r>
            <a:r>
              <a:rPr lang="sv-SE" sz="1600" dirty="0" smtClean="0">
                <a:solidFill>
                  <a:srgbClr val="7F7F7F"/>
                </a:solidFill>
                <a:latin typeface="Franklin Gothic Book"/>
                <a:cs typeface="Franklin Gothic Book"/>
              </a:rPr>
              <a:t>på bal.</a:t>
            </a:r>
            <a:endParaRPr lang="sv-SE" sz="1600" dirty="0">
              <a:solidFill>
                <a:srgbClr val="7F7F7F"/>
              </a:solidFill>
              <a:latin typeface="Franklin Gothic Book"/>
              <a:cs typeface="Franklin Gothic Book"/>
            </a:endParaRPr>
          </a:p>
        </p:txBody>
      </p:sp>
      <p:sp>
        <p:nvSpPr>
          <p:cNvPr id="13" name="Rektangel 12"/>
          <p:cNvSpPr/>
          <p:nvPr/>
        </p:nvSpPr>
        <p:spPr>
          <a:xfrm>
            <a:off x="3488620" y="4668864"/>
            <a:ext cx="4572000" cy="584776"/>
          </a:xfrm>
          <a:prstGeom prst="rect">
            <a:avLst/>
          </a:prstGeom>
        </p:spPr>
        <p:txBody>
          <a:bodyPr>
            <a:spAutoFit/>
          </a:bodyPr>
          <a:lstStyle/>
          <a:p>
            <a:r>
              <a:rPr lang="sv-SE" sz="1600" dirty="0">
                <a:solidFill>
                  <a:srgbClr val="7F7F7F"/>
                </a:solidFill>
                <a:latin typeface="Franklin Gothic Book"/>
                <a:cs typeface="Franklin Gothic Book"/>
              </a:rPr>
              <a:t>Genom </a:t>
            </a:r>
            <a:r>
              <a:rPr lang="sv-SE" sz="1600" dirty="0" smtClean="0">
                <a:solidFill>
                  <a:srgbClr val="7F7F7F"/>
                </a:solidFill>
                <a:latin typeface="Franklin Gothic Book"/>
                <a:cs typeface="Franklin Gothic Book"/>
              </a:rPr>
              <a:t>patriarkatets lins </a:t>
            </a:r>
            <a:r>
              <a:rPr lang="sv-SE" sz="1600" dirty="0">
                <a:solidFill>
                  <a:srgbClr val="7F7F7F"/>
                </a:solidFill>
                <a:latin typeface="Franklin Gothic Book"/>
                <a:cs typeface="Franklin Gothic Book"/>
              </a:rPr>
              <a:t>... En ung kvinna räddas </a:t>
            </a:r>
            <a:r>
              <a:rPr lang="sv-SE" sz="1600" dirty="0" smtClean="0">
                <a:solidFill>
                  <a:srgbClr val="7F7F7F"/>
                </a:solidFill>
                <a:latin typeface="Franklin Gothic Book"/>
                <a:cs typeface="Franklin Gothic Book"/>
              </a:rPr>
              <a:t>från </a:t>
            </a:r>
            <a:r>
              <a:rPr lang="sv-SE" sz="1600" dirty="0">
                <a:solidFill>
                  <a:srgbClr val="7F7F7F"/>
                </a:solidFill>
                <a:latin typeface="Franklin Gothic Book"/>
                <a:cs typeface="Franklin Gothic Book"/>
              </a:rPr>
              <a:t>sina problem av en rik och kraftfull man.</a:t>
            </a:r>
            <a:endParaRPr lang="sv-SE" sz="1600" dirty="0">
              <a:solidFill>
                <a:srgbClr val="7F7F7F"/>
              </a:solidFill>
              <a:latin typeface="Franklin Gothic Book"/>
              <a:cs typeface="Franklin Gothic Book"/>
            </a:endParaRPr>
          </a:p>
        </p:txBody>
      </p:sp>
    </p:spTree>
    <p:extLst>
      <p:ext uri="{BB962C8B-B14F-4D97-AF65-F5344CB8AC3E}">
        <p14:creationId xmlns:p14="http://schemas.microsoft.com/office/powerpoint/2010/main" val="21229686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5"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t="90821"/>
          <a:stretch/>
        </p:blipFill>
        <p:spPr>
          <a:xfrm>
            <a:off x="0" y="6228521"/>
            <a:ext cx="9144000" cy="629479"/>
          </a:xfrm>
          <a:prstGeom prst="rect">
            <a:avLst/>
          </a:prstGeom>
        </p:spPr>
      </p:pic>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b="88869"/>
          <a:stretch/>
        </p:blipFill>
        <p:spPr>
          <a:xfrm>
            <a:off x="0" y="0"/>
            <a:ext cx="9144000" cy="763338"/>
          </a:xfrm>
          <a:prstGeom prst="rect">
            <a:avLst/>
          </a:prstGeom>
        </p:spPr>
      </p:pic>
      <p:pic>
        <p:nvPicPr>
          <p:cNvPr id="3" name="Picture 2" descr="Macintosh HD:Users:hayleytrowbridge:Documents:PVM:OurVoices:eu_flag_co_funded_pos_[rgb]_right.jpg"/>
          <p:cNvPicPr/>
          <p:nvPr/>
        </p:nvPicPr>
        <p:blipFill>
          <a:blip r:embed="rId4">
            <a:extLst>
              <a:ext uri="{BEBA8EAE-BF5A-486C-A8C5-ECC9F3942E4B}">
                <a14:imgProps xmlns:a14="http://schemas.microsoft.com/office/drawing/2010/main">
                  <a14:imgLayer r:embed="rId5">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32303" y="78173"/>
            <a:ext cx="2400300" cy="685165"/>
          </a:xfrm>
          <a:prstGeom prst="rect">
            <a:avLst/>
          </a:prstGeom>
          <a:noFill/>
          <a:ln>
            <a:noFill/>
          </a:ln>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t="90821"/>
          <a:stretch/>
        </p:blipFill>
        <p:spPr>
          <a:xfrm>
            <a:off x="0" y="5888380"/>
            <a:ext cx="9144000" cy="629479"/>
          </a:xfrm>
          <a:prstGeom prst="rect">
            <a:avLst/>
          </a:prstGeom>
        </p:spPr>
      </p:pic>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80448" y="6228521"/>
            <a:ext cx="2186360" cy="462722"/>
          </a:xfrm>
          <a:prstGeom prst="rect">
            <a:avLst/>
          </a:prstGeom>
        </p:spPr>
      </p:pic>
      <p:sp>
        <p:nvSpPr>
          <p:cNvPr id="14" name="TextBox 13"/>
          <p:cNvSpPr txBox="1"/>
          <p:nvPr/>
        </p:nvSpPr>
        <p:spPr>
          <a:xfrm>
            <a:off x="134470" y="1147499"/>
            <a:ext cx="8148918" cy="400110"/>
          </a:xfrm>
          <a:prstGeom prst="rect">
            <a:avLst/>
          </a:prstGeom>
          <a:noFill/>
        </p:spPr>
        <p:txBody>
          <a:bodyPr wrap="square" rtlCol="0">
            <a:spAutoFit/>
          </a:bodyPr>
          <a:lstStyle/>
          <a:p>
            <a:r>
              <a:rPr lang="en-US" sz="2000" b="1" dirty="0">
                <a:solidFill>
                  <a:schemeClr val="bg1">
                    <a:lumMod val="50000"/>
                  </a:schemeClr>
                </a:solidFill>
                <a:latin typeface="Arial" charset="0"/>
                <a:ea typeface="Arial" charset="0"/>
                <a:cs typeface="Arial" charset="0"/>
              </a:rPr>
              <a:t>ANALYSERA BERÄTTELSER: FÖRSTÅ </a:t>
            </a:r>
            <a:r>
              <a:rPr lang="en-US" sz="2000" b="1" dirty="0" smtClean="0">
                <a:solidFill>
                  <a:schemeClr val="bg1">
                    <a:lumMod val="50000"/>
                  </a:schemeClr>
                </a:solidFill>
                <a:latin typeface="Arial" charset="0"/>
                <a:ea typeface="Arial" charset="0"/>
                <a:cs typeface="Arial" charset="0"/>
              </a:rPr>
              <a:t>DISKURSEN </a:t>
            </a:r>
            <a:r>
              <a:rPr lang="en-US" sz="2000" b="1" dirty="0" smtClean="0">
                <a:solidFill>
                  <a:schemeClr val="bg1">
                    <a:lumMod val="50000"/>
                  </a:schemeClr>
                </a:solidFill>
                <a:latin typeface="Arial" charset="0"/>
                <a:ea typeface="Arial" charset="0"/>
                <a:cs typeface="Arial" charset="0"/>
              </a:rPr>
              <a:t>(</a:t>
            </a:r>
            <a:r>
              <a:rPr lang="en-US" sz="2000" b="1" dirty="0" smtClean="0">
                <a:solidFill>
                  <a:schemeClr val="bg1">
                    <a:lumMod val="50000"/>
                  </a:schemeClr>
                </a:solidFill>
                <a:latin typeface="Arial" charset="0"/>
                <a:ea typeface="Arial" charset="0"/>
                <a:cs typeface="Arial" charset="0"/>
              </a:rPr>
              <a:t>2)</a:t>
            </a:r>
            <a:endParaRPr lang="en-US" sz="2000" b="1" dirty="0">
              <a:solidFill>
                <a:schemeClr val="bg1">
                  <a:lumMod val="50000"/>
                </a:schemeClr>
              </a:solidFill>
              <a:latin typeface="Arial" charset="0"/>
              <a:ea typeface="Arial" charset="0"/>
              <a:cs typeface="Arial" charset="0"/>
            </a:endParaRPr>
          </a:p>
        </p:txBody>
      </p:sp>
      <p:sp>
        <p:nvSpPr>
          <p:cNvPr id="7" name="Rektangel 6"/>
          <p:cNvSpPr/>
          <p:nvPr/>
        </p:nvSpPr>
        <p:spPr>
          <a:xfrm>
            <a:off x="134470" y="1547609"/>
            <a:ext cx="2749471" cy="369332"/>
          </a:xfrm>
          <a:prstGeom prst="rect">
            <a:avLst/>
          </a:prstGeom>
        </p:spPr>
        <p:txBody>
          <a:bodyPr wrap="none">
            <a:spAutoFit/>
          </a:bodyPr>
          <a:lstStyle/>
          <a:p>
            <a:r>
              <a:rPr lang="en-US" b="1" dirty="0">
                <a:solidFill>
                  <a:schemeClr val="bg1">
                    <a:lumMod val="50000"/>
                  </a:schemeClr>
                </a:solidFill>
                <a:latin typeface="Arial" charset="0"/>
                <a:ea typeface="Arial" charset="0"/>
                <a:cs typeface="Arial" charset="0"/>
              </a:rPr>
              <a:t>SÄTT ATT ANALYSERA</a:t>
            </a:r>
          </a:p>
        </p:txBody>
      </p:sp>
      <p:sp>
        <p:nvSpPr>
          <p:cNvPr id="8" name="Rektangel 7"/>
          <p:cNvSpPr/>
          <p:nvPr/>
        </p:nvSpPr>
        <p:spPr>
          <a:xfrm>
            <a:off x="233870" y="1939909"/>
            <a:ext cx="8632938" cy="3293209"/>
          </a:xfrm>
          <a:prstGeom prst="rect">
            <a:avLst/>
          </a:prstGeom>
        </p:spPr>
        <p:txBody>
          <a:bodyPr wrap="square">
            <a:spAutoFit/>
          </a:bodyPr>
          <a:lstStyle/>
          <a:p>
            <a:r>
              <a:rPr lang="sv-SE" sz="1600" dirty="0" smtClean="0">
                <a:solidFill>
                  <a:srgbClr val="7F7F7F"/>
                </a:solidFill>
                <a:latin typeface="Franklin Gothic Book"/>
                <a:cs typeface="Franklin Gothic Book"/>
              </a:rPr>
              <a:t>- Innehållsanalys</a:t>
            </a:r>
            <a:r>
              <a:rPr lang="sv-SE" sz="1600" dirty="0">
                <a:solidFill>
                  <a:srgbClr val="7F7F7F"/>
                </a:solidFill>
                <a:latin typeface="Franklin Gothic Book"/>
                <a:cs typeface="Franklin Gothic Book"/>
              </a:rPr>
              <a:t>: Objektiv, systematisk </a:t>
            </a:r>
            <a:r>
              <a:rPr lang="sv-SE" sz="1600" dirty="0" smtClean="0">
                <a:solidFill>
                  <a:srgbClr val="7F7F7F"/>
                </a:solidFill>
                <a:latin typeface="Franklin Gothic Book"/>
                <a:cs typeface="Franklin Gothic Book"/>
              </a:rPr>
              <a:t>och/eller </a:t>
            </a:r>
            <a:r>
              <a:rPr lang="sv-SE" sz="1600" dirty="0">
                <a:solidFill>
                  <a:srgbClr val="7F7F7F"/>
                </a:solidFill>
                <a:latin typeface="Franklin Gothic Book"/>
                <a:cs typeface="Franklin Gothic Book"/>
              </a:rPr>
              <a:t>kvantitativ analys av innehållet i berättelsen (dvs hur många gånger vissa ord används).</a:t>
            </a:r>
          </a:p>
          <a:p>
            <a:endParaRPr lang="sv-SE" sz="1600" dirty="0">
              <a:solidFill>
                <a:srgbClr val="7F7F7F"/>
              </a:solidFill>
              <a:latin typeface="Franklin Gothic Book"/>
              <a:cs typeface="Franklin Gothic Book"/>
            </a:endParaRPr>
          </a:p>
          <a:p>
            <a:r>
              <a:rPr lang="sv-SE" sz="1600" dirty="0" smtClean="0">
                <a:solidFill>
                  <a:srgbClr val="7F7F7F"/>
                </a:solidFill>
                <a:latin typeface="Franklin Gothic Book"/>
                <a:cs typeface="Franklin Gothic Book"/>
              </a:rPr>
              <a:t>- Tematisk </a:t>
            </a:r>
            <a:r>
              <a:rPr lang="sv-SE" sz="1600" dirty="0">
                <a:solidFill>
                  <a:srgbClr val="7F7F7F"/>
                </a:solidFill>
                <a:latin typeface="Franklin Gothic Book"/>
                <a:cs typeface="Franklin Gothic Book"/>
              </a:rPr>
              <a:t>analys: Gruppering eller kategorisering av </a:t>
            </a:r>
            <a:r>
              <a:rPr lang="sv-SE" sz="1600" dirty="0" err="1">
                <a:solidFill>
                  <a:srgbClr val="7F7F7F"/>
                </a:solidFill>
                <a:latin typeface="Franklin Gothic Book"/>
                <a:cs typeface="Franklin Gothic Book"/>
              </a:rPr>
              <a:t>nyckelinnehåll</a:t>
            </a:r>
            <a:r>
              <a:rPr lang="sv-SE" sz="1600" dirty="0">
                <a:solidFill>
                  <a:srgbClr val="7F7F7F"/>
                </a:solidFill>
                <a:latin typeface="Franklin Gothic Book"/>
                <a:cs typeface="Franklin Gothic Book"/>
              </a:rPr>
              <a:t> från berättelser över </a:t>
            </a:r>
            <a:r>
              <a:rPr lang="sv-SE" sz="1600" dirty="0" smtClean="0">
                <a:solidFill>
                  <a:srgbClr val="7F7F7F"/>
                </a:solidFill>
                <a:latin typeface="Franklin Gothic Book"/>
                <a:cs typeface="Franklin Gothic Book"/>
              </a:rPr>
              <a:t>teman/ </a:t>
            </a:r>
            <a:r>
              <a:rPr lang="sv-SE" sz="1600" dirty="0">
                <a:solidFill>
                  <a:srgbClr val="7F7F7F"/>
                </a:solidFill>
                <a:latin typeface="Franklin Gothic Book"/>
                <a:cs typeface="Franklin Gothic Book"/>
              </a:rPr>
              <a:t>ämnen. Dessa kan vara förutbestämda eller </a:t>
            </a:r>
            <a:r>
              <a:rPr lang="sv-SE" sz="1600" dirty="0" smtClean="0">
                <a:solidFill>
                  <a:srgbClr val="7F7F7F"/>
                </a:solidFill>
                <a:latin typeface="Franklin Gothic Book"/>
                <a:cs typeface="Franklin Gothic Book"/>
              </a:rPr>
              <a:t>framträda ur </a:t>
            </a:r>
            <a:r>
              <a:rPr lang="sv-SE" sz="1600" dirty="0">
                <a:solidFill>
                  <a:srgbClr val="7F7F7F"/>
                </a:solidFill>
                <a:latin typeface="Franklin Gothic Book"/>
                <a:cs typeface="Franklin Gothic Book"/>
              </a:rPr>
              <a:t>berättelserna. (dvs anställning, familj, bostad, socialt liv).</a:t>
            </a:r>
          </a:p>
          <a:p>
            <a:endParaRPr lang="sv-SE" sz="1600" dirty="0">
              <a:solidFill>
                <a:srgbClr val="7F7F7F"/>
              </a:solidFill>
              <a:latin typeface="Franklin Gothic Book"/>
              <a:cs typeface="Franklin Gothic Book"/>
            </a:endParaRPr>
          </a:p>
          <a:p>
            <a:r>
              <a:rPr lang="sv-SE" sz="1600" dirty="0" smtClean="0">
                <a:solidFill>
                  <a:srgbClr val="7F7F7F"/>
                </a:solidFill>
                <a:latin typeface="Franklin Gothic Book"/>
                <a:cs typeface="Franklin Gothic Book"/>
              </a:rPr>
              <a:t>- Strukturell </a:t>
            </a:r>
            <a:r>
              <a:rPr lang="sv-SE" sz="1600" dirty="0">
                <a:solidFill>
                  <a:srgbClr val="7F7F7F"/>
                </a:solidFill>
                <a:latin typeface="Franklin Gothic Book"/>
                <a:cs typeface="Franklin Gothic Book"/>
              </a:rPr>
              <a:t>analys: Analys av de olika delarna av berättelsen (t ex ord, koder, komposition) och relationerna mellan dem som ger det mening. (dvs </a:t>
            </a:r>
            <a:r>
              <a:rPr lang="sv-SE" sz="1600" dirty="0" smtClean="0">
                <a:solidFill>
                  <a:srgbClr val="7F7F7F"/>
                </a:solidFill>
                <a:latin typeface="Franklin Gothic Book"/>
                <a:cs typeface="Franklin Gothic Book"/>
              </a:rPr>
              <a:t>pauser/tvekan </a:t>
            </a:r>
            <a:r>
              <a:rPr lang="sv-SE" sz="1600" dirty="0">
                <a:solidFill>
                  <a:srgbClr val="7F7F7F"/>
                </a:solidFill>
                <a:latin typeface="Franklin Gothic Book"/>
                <a:cs typeface="Franklin Gothic Book"/>
              </a:rPr>
              <a:t>mellan meningar, </a:t>
            </a:r>
            <a:r>
              <a:rPr lang="sv-SE" sz="1600" dirty="0" smtClean="0">
                <a:solidFill>
                  <a:srgbClr val="7F7F7F"/>
                </a:solidFill>
                <a:latin typeface="Franklin Gothic Book"/>
                <a:cs typeface="Franklin Gothic Book"/>
              </a:rPr>
              <a:t>röst, ton</a:t>
            </a:r>
            <a:r>
              <a:rPr lang="sv-SE" sz="1600" dirty="0">
                <a:solidFill>
                  <a:srgbClr val="7F7F7F"/>
                </a:solidFill>
                <a:latin typeface="Franklin Gothic Book"/>
                <a:cs typeface="Franklin Gothic Book"/>
              </a:rPr>
              <a:t>).</a:t>
            </a:r>
          </a:p>
          <a:p>
            <a:endParaRPr lang="sv-SE" sz="1600" dirty="0">
              <a:solidFill>
                <a:srgbClr val="7F7F7F"/>
              </a:solidFill>
              <a:latin typeface="Franklin Gothic Book"/>
              <a:cs typeface="Franklin Gothic Book"/>
            </a:endParaRPr>
          </a:p>
          <a:p>
            <a:r>
              <a:rPr lang="sv-SE" sz="1600" dirty="0" smtClean="0">
                <a:solidFill>
                  <a:srgbClr val="7F7F7F"/>
                </a:solidFill>
                <a:latin typeface="Franklin Gothic Book"/>
                <a:cs typeface="Franklin Gothic Book"/>
              </a:rPr>
              <a:t>- Kritisk </a:t>
            </a:r>
            <a:r>
              <a:rPr lang="sv-SE" sz="1600" dirty="0">
                <a:solidFill>
                  <a:srgbClr val="7F7F7F"/>
                </a:solidFill>
                <a:latin typeface="Franklin Gothic Book"/>
                <a:cs typeface="Franklin Gothic Book"/>
              </a:rPr>
              <a:t>analys: Utforskning av det sociala, politiska, kulturella och historiska sammanhanget av diskursen genom linsens kraftpositioner (det vill säga en ung kvinnas erfarenhet av arbete i en manlig dominerad industri).</a:t>
            </a:r>
            <a:endParaRPr lang="sv-SE" sz="1600" dirty="0">
              <a:solidFill>
                <a:srgbClr val="7F7F7F"/>
              </a:solidFill>
              <a:latin typeface="Franklin Gothic Book"/>
              <a:cs typeface="Franklin Gothic Book"/>
            </a:endParaRPr>
          </a:p>
        </p:txBody>
      </p:sp>
    </p:spTree>
    <p:extLst>
      <p:ext uri="{BB962C8B-B14F-4D97-AF65-F5344CB8AC3E}">
        <p14:creationId xmlns:p14="http://schemas.microsoft.com/office/powerpoint/2010/main" val="89840662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descr="Macintosh HD:Users:hayleytrowbridge:Documents:PVM:OurVoices:eu_flag_co_funded_pos_[rgb]_right.jpg"/>
          <p:cNvPicPr/>
          <p:nvPr/>
        </p:nvPicPr>
        <p:blipFill>
          <a:blip r:embed="rId3">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32303" y="78173"/>
            <a:ext cx="2400300" cy="685165"/>
          </a:xfrm>
          <a:prstGeom prst="rect">
            <a:avLst/>
          </a:prstGeom>
          <a:noFill/>
          <a:ln>
            <a:noFill/>
          </a:ln>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80448" y="6215269"/>
            <a:ext cx="2186360" cy="462722"/>
          </a:xfrm>
          <a:prstGeom prst="rect">
            <a:avLst/>
          </a:prstGeom>
        </p:spPr>
      </p:pic>
      <p:sp>
        <p:nvSpPr>
          <p:cNvPr id="5" name="Rektangel 4"/>
          <p:cNvSpPr/>
          <p:nvPr/>
        </p:nvSpPr>
        <p:spPr>
          <a:xfrm>
            <a:off x="341498" y="1197147"/>
            <a:ext cx="6410441" cy="369332"/>
          </a:xfrm>
          <a:prstGeom prst="rect">
            <a:avLst/>
          </a:prstGeom>
        </p:spPr>
        <p:txBody>
          <a:bodyPr wrap="square">
            <a:spAutoFit/>
          </a:bodyPr>
          <a:lstStyle/>
          <a:p>
            <a:r>
              <a:rPr lang="en-US" b="1" dirty="0">
                <a:solidFill>
                  <a:schemeClr val="bg1">
                    <a:lumMod val="50000"/>
                  </a:schemeClr>
                </a:solidFill>
                <a:latin typeface="Arial" charset="0"/>
                <a:ea typeface="Arial" charset="0"/>
                <a:cs typeface="Arial" charset="0"/>
              </a:rPr>
              <a:t>ANALYSERA BERÄTTELSER: PRAKTISK UPPGIFT</a:t>
            </a:r>
          </a:p>
        </p:txBody>
      </p:sp>
      <p:sp>
        <p:nvSpPr>
          <p:cNvPr id="6" name="Rektangel 5"/>
          <p:cNvSpPr/>
          <p:nvPr/>
        </p:nvSpPr>
        <p:spPr>
          <a:xfrm>
            <a:off x="413251" y="1757399"/>
            <a:ext cx="7529785" cy="2554545"/>
          </a:xfrm>
          <a:prstGeom prst="rect">
            <a:avLst/>
          </a:prstGeom>
        </p:spPr>
        <p:txBody>
          <a:bodyPr wrap="square">
            <a:spAutoFit/>
          </a:bodyPr>
          <a:lstStyle/>
          <a:p>
            <a:r>
              <a:rPr lang="sv-SE" sz="1600" dirty="0" smtClean="0">
                <a:solidFill>
                  <a:srgbClr val="7F7F7F"/>
                </a:solidFill>
                <a:latin typeface="Franklin Gothic Book"/>
                <a:cs typeface="Franklin Gothic Book"/>
              </a:rPr>
              <a:t>- Använd </a:t>
            </a:r>
            <a:r>
              <a:rPr lang="sv-SE" sz="1600" dirty="0">
                <a:solidFill>
                  <a:srgbClr val="7F7F7F"/>
                </a:solidFill>
                <a:latin typeface="Franklin Gothic Book"/>
                <a:cs typeface="Franklin Gothic Book"/>
              </a:rPr>
              <a:t>diskursanalysmetoder och arbetsbladet "Story </a:t>
            </a:r>
            <a:r>
              <a:rPr lang="sv-SE" sz="1600" dirty="0" smtClean="0">
                <a:solidFill>
                  <a:srgbClr val="7F7F7F"/>
                </a:solidFill>
                <a:latin typeface="Franklin Gothic Book"/>
                <a:cs typeface="Franklin Gothic Book"/>
              </a:rPr>
              <a:t>Review” för att analysera </a:t>
            </a:r>
            <a:r>
              <a:rPr lang="sv-SE" sz="1600" dirty="0">
                <a:solidFill>
                  <a:srgbClr val="7F7F7F"/>
                </a:solidFill>
                <a:latin typeface="Franklin Gothic Book"/>
                <a:cs typeface="Franklin Gothic Book"/>
              </a:rPr>
              <a:t>dina historier.</a:t>
            </a:r>
          </a:p>
          <a:p>
            <a:endParaRPr lang="sv-SE" sz="1600" dirty="0">
              <a:solidFill>
                <a:srgbClr val="7F7F7F"/>
              </a:solidFill>
              <a:latin typeface="Franklin Gothic Book"/>
              <a:cs typeface="Franklin Gothic Book"/>
            </a:endParaRPr>
          </a:p>
          <a:p>
            <a:r>
              <a:rPr lang="sv-SE" sz="1600" dirty="0" smtClean="0">
                <a:solidFill>
                  <a:srgbClr val="7F7F7F"/>
                </a:solidFill>
                <a:latin typeface="Franklin Gothic Book"/>
                <a:cs typeface="Franklin Gothic Book"/>
              </a:rPr>
              <a:t>- Utifrån </a:t>
            </a:r>
            <a:r>
              <a:rPr lang="sv-SE" sz="1600" dirty="0">
                <a:solidFill>
                  <a:srgbClr val="7F7F7F"/>
                </a:solidFill>
                <a:latin typeface="Franklin Gothic Book"/>
                <a:cs typeface="Franklin Gothic Book"/>
              </a:rPr>
              <a:t>denna analys, producera en rad viktiga fynd. </a:t>
            </a:r>
            <a:r>
              <a:rPr lang="sv-SE" sz="1600" dirty="0" smtClean="0">
                <a:solidFill>
                  <a:srgbClr val="7F7F7F"/>
                </a:solidFill>
                <a:latin typeface="Franklin Gothic Book"/>
                <a:cs typeface="Franklin Gothic Book"/>
              </a:rPr>
              <a:t>Dokumentera </a:t>
            </a:r>
            <a:r>
              <a:rPr lang="sv-SE" sz="1600" dirty="0">
                <a:solidFill>
                  <a:srgbClr val="7F7F7F"/>
                </a:solidFill>
                <a:latin typeface="Franklin Gothic Book"/>
                <a:cs typeface="Franklin Gothic Book"/>
              </a:rPr>
              <a:t>dessa fynd på arbetsbladet "</a:t>
            </a:r>
            <a:r>
              <a:rPr lang="sv-SE" sz="1600" dirty="0" err="1">
                <a:solidFill>
                  <a:srgbClr val="7F7F7F"/>
                </a:solidFill>
                <a:latin typeface="Franklin Gothic Book"/>
                <a:cs typeface="Franklin Gothic Book"/>
              </a:rPr>
              <a:t>Key</a:t>
            </a:r>
            <a:r>
              <a:rPr lang="sv-SE" sz="1600" dirty="0">
                <a:solidFill>
                  <a:srgbClr val="7F7F7F"/>
                </a:solidFill>
                <a:latin typeface="Franklin Gothic Book"/>
                <a:cs typeface="Franklin Gothic Book"/>
              </a:rPr>
              <a:t> </a:t>
            </a:r>
            <a:r>
              <a:rPr lang="sv-SE" sz="1600" dirty="0" err="1">
                <a:solidFill>
                  <a:srgbClr val="7F7F7F"/>
                </a:solidFill>
                <a:latin typeface="Franklin Gothic Book"/>
                <a:cs typeface="Franklin Gothic Book"/>
              </a:rPr>
              <a:t>Findings</a:t>
            </a:r>
            <a:r>
              <a:rPr lang="sv-SE" sz="1600" dirty="0">
                <a:solidFill>
                  <a:srgbClr val="7F7F7F"/>
                </a:solidFill>
                <a:latin typeface="Franklin Gothic Book"/>
                <a:cs typeface="Franklin Gothic Book"/>
              </a:rPr>
              <a:t>". Din tränare granskar dessa och ger dig feedback </a:t>
            </a:r>
            <a:r>
              <a:rPr lang="sv-SE" sz="1600" dirty="0" smtClean="0">
                <a:solidFill>
                  <a:srgbClr val="7F7F7F"/>
                </a:solidFill>
                <a:latin typeface="Franklin Gothic Book"/>
                <a:cs typeface="Franklin Gothic Book"/>
              </a:rPr>
              <a:t>på </a:t>
            </a:r>
            <a:r>
              <a:rPr lang="sv-SE" sz="1600" dirty="0">
                <a:solidFill>
                  <a:srgbClr val="7F7F7F"/>
                </a:solidFill>
                <a:latin typeface="Franklin Gothic Book"/>
                <a:cs typeface="Franklin Gothic Book"/>
              </a:rPr>
              <a:t>dem. Du kanske också vill dela dem med dina kamrater och granska resultaten från deras berättelser.</a:t>
            </a:r>
          </a:p>
          <a:p>
            <a:endParaRPr lang="sv-SE" sz="1600" dirty="0">
              <a:solidFill>
                <a:srgbClr val="7F7F7F"/>
              </a:solidFill>
              <a:latin typeface="Franklin Gothic Book"/>
              <a:cs typeface="Franklin Gothic Book"/>
            </a:endParaRPr>
          </a:p>
          <a:p>
            <a:r>
              <a:rPr lang="sv-SE" sz="1600" dirty="0" smtClean="0">
                <a:solidFill>
                  <a:srgbClr val="7F7F7F"/>
                </a:solidFill>
                <a:latin typeface="Franklin Gothic Book"/>
                <a:cs typeface="Franklin Gothic Book"/>
              </a:rPr>
              <a:t>- Medan </a:t>
            </a:r>
            <a:r>
              <a:rPr lang="sv-SE" sz="1600" dirty="0">
                <a:solidFill>
                  <a:srgbClr val="7F7F7F"/>
                </a:solidFill>
                <a:latin typeface="Franklin Gothic Book"/>
                <a:cs typeface="Franklin Gothic Book"/>
              </a:rPr>
              <a:t>du analyserar historierna, tänk på hur </a:t>
            </a:r>
            <a:r>
              <a:rPr lang="sv-SE" sz="1600" dirty="0" smtClean="0">
                <a:solidFill>
                  <a:srgbClr val="7F7F7F"/>
                </a:solidFill>
                <a:latin typeface="Franklin Gothic Book"/>
                <a:cs typeface="Franklin Gothic Book"/>
              </a:rPr>
              <a:t>kuratorns </a:t>
            </a:r>
            <a:r>
              <a:rPr lang="sv-SE" sz="1600" dirty="0">
                <a:solidFill>
                  <a:srgbClr val="7F7F7F"/>
                </a:solidFill>
                <a:latin typeface="Franklin Gothic Book"/>
                <a:cs typeface="Franklin Gothic Book"/>
              </a:rPr>
              <a:t>roll och de tolkningsmetoder som används kan påverka </a:t>
            </a:r>
            <a:r>
              <a:rPr lang="sv-SE" sz="1600" dirty="0" smtClean="0">
                <a:solidFill>
                  <a:srgbClr val="7F7F7F"/>
                </a:solidFill>
                <a:latin typeface="Franklin Gothic Book"/>
                <a:cs typeface="Franklin Gothic Book"/>
              </a:rPr>
              <a:t>diskursen/resultaten </a:t>
            </a:r>
            <a:r>
              <a:rPr lang="sv-SE" sz="1600" dirty="0">
                <a:solidFill>
                  <a:srgbClr val="7F7F7F"/>
                </a:solidFill>
                <a:latin typeface="Franklin Gothic Book"/>
                <a:cs typeface="Franklin Gothic Book"/>
              </a:rPr>
              <a:t>som uppstår.</a:t>
            </a:r>
            <a:endParaRPr lang="sv-SE" sz="1600" dirty="0">
              <a:solidFill>
                <a:srgbClr val="7F7F7F"/>
              </a:solidFill>
              <a:latin typeface="Franklin Gothic Book"/>
              <a:cs typeface="Franklin Gothic Book"/>
            </a:endParaRPr>
          </a:p>
        </p:txBody>
      </p:sp>
    </p:spTree>
    <p:extLst>
      <p:ext uri="{BB962C8B-B14F-4D97-AF65-F5344CB8AC3E}">
        <p14:creationId xmlns:p14="http://schemas.microsoft.com/office/powerpoint/2010/main" val="16432243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t="90821"/>
          <a:stretch/>
        </p:blipFill>
        <p:spPr>
          <a:xfrm>
            <a:off x="0" y="6228521"/>
            <a:ext cx="9144000" cy="629479"/>
          </a:xfrm>
          <a:prstGeom prst="rect">
            <a:avLst/>
          </a:prstGeom>
        </p:spPr>
      </p:pic>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b="88869"/>
          <a:stretch/>
        </p:blipFill>
        <p:spPr>
          <a:xfrm>
            <a:off x="0" y="0"/>
            <a:ext cx="9144000" cy="763338"/>
          </a:xfrm>
          <a:prstGeom prst="rect">
            <a:avLst/>
          </a:prstGeom>
        </p:spPr>
      </p:pic>
      <p:pic>
        <p:nvPicPr>
          <p:cNvPr id="3" name="Picture 2" descr="Macintosh HD:Users:hayleytrowbridge:Documents:PVM:OurVoices:eu_flag_co_funded_pos_[rgb]_right.jpg"/>
          <p:cNvPicPr/>
          <p:nvPr/>
        </p:nvPicPr>
        <p:blipFill>
          <a:blip r:embed="rId3">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32303" y="78173"/>
            <a:ext cx="2400300" cy="685165"/>
          </a:xfrm>
          <a:prstGeom prst="rect">
            <a:avLst/>
          </a:prstGeom>
          <a:noFill/>
          <a:ln>
            <a:noFill/>
          </a:ln>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90821"/>
          <a:stretch/>
        </p:blipFill>
        <p:spPr>
          <a:xfrm>
            <a:off x="0" y="5888380"/>
            <a:ext cx="9144000" cy="629479"/>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80448" y="6228521"/>
            <a:ext cx="2186360" cy="462722"/>
          </a:xfrm>
          <a:prstGeom prst="rect">
            <a:avLst/>
          </a:prstGeom>
        </p:spPr>
      </p:pic>
      <p:sp>
        <p:nvSpPr>
          <p:cNvPr id="7" name="Rektangel 6"/>
          <p:cNvSpPr/>
          <p:nvPr/>
        </p:nvSpPr>
        <p:spPr>
          <a:xfrm>
            <a:off x="341498" y="1045597"/>
            <a:ext cx="6338949" cy="369332"/>
          </a:xfrm>
          <a:prstGeom prst="rect">
            <a:avLst/>
          </a:prstGeom>
        </p:spPr>
        <p:txBody>
          <a:bodyPr wrap="square">
            <a:spAutoFit/>
          </a:bodyPr>
          <a:lstStyle/>
          <a:p>
            <a:r>
              <a:rPr lang="en-US" b="1" dirty="0" smtClean="0">
                <a:solidFill>
                  <a:schemeClr val="bg1">
                    <a:lumMod val="50000"/>
                  </a:schemeClr>
                </a:solidFill>
                <a:latin typeface="Arial" charset="0"/>
                <a:ea typeface="Arial" charset="0"/>
                <a:cs typeface="Arial" charset="0"/>
              </a:rPr>
              <a:t>PAKETERA BERÄTTELSER: PRAKTISKT SPEL</a:t>
            </a:r>
            <a:endParaRPr lang="en-US" b="1" dirty="0">
              <a:solidFill>
                <a:schemeClr val="bg1">
                  <a:lumMod val="50000"/>
                </a:schemeClr>
              </a:solidFill>
              <a:latin typeface="Arial" charset="0"/>
              <a:ea typeface="Arial" charset="0"/>
              <a:cs typeface="Arial" charset="0"/>
            </a:endParaRPr>
          </a:p>
        </p:txBody>
      </p:sp>
      <p:sp>
        <p:nvSpPr>
          <p:cNvPr id="9" name="Rektangel 8"/>
          <p:cNvSpPr/>
          <p:nvPr/>
        </p:nvSpPr>
        <p:spPr>
          <a:xfrm>
            <a:off x="420427" y="1507619"/>
            <a:ext cx="8247314" cy="3293209"/>
          </a:xfrm>
          <a:prstGeom prst="rect">
            <a:avLst/>
          </a:prstGeom>
        </p:spPr>
        <p:txBody>
          <a:bodyPr wrap="square">
            <a:spAutoFit/>
          </a:bodyPr>
          <a:lstStyle/>
          <a:p>
            <a:r>
              <a:rPr lang="sv-SE" sz="1600" dirty="0">
                <a:solidFill>
                  <a:srgbClr val="7F7F7F"/>
                </a:solidFill>
                <a:latin typeface="Franklin Gothic Book"/>
                <a:cs typeface="Franklin Gothic Book"/>
              </a:rPr>
              <a:t>När vi har fastställt en rad viktiga resultat från en samling historier, är vår nästa uppgift att "paketera" eller "presentera" dessa fynd för att vi ska kunna ansluta dem till de personer, grupper och organisationer som kan använda dem för att skapa </a:t>
            </a:r>
            <a:r>
              <a:rPr lang="sv-SE" sz="1600" dirty="0" smtClean="0">
                <a:solidFill>
                  <a:srgbClr val="7F7F7F"/>
                </a:solidFill>
                <a:latin typeface="Franklin Gothic Book"/>
                <a:cs typeface="Franklin Gothic Book"/>
              </a:rPr>
              <a:t>social förändring.</a:t>
            </a:r>
            <a:endParaRPr lang="sv-SE" sz="1600" dirty="0">
              <a:solidFill>
                <a:srgbClr val="7F7F7F"/>
              </a:solidFill>
              <a:latin typeface="Franklin Gothic Book"/>
              <a:cs typeface="Franklin Gothic Book"/>
            </a:endParaRPr>
          </a:p>
          <a:p>
            <a:endParaRPr lang="sv-SE" sz="1600" dirty="0">
              <a:solidFill>
                <a:srgbClr val="7F7F7F"/>
              </a:solidFill>
              <a:latin typeface="Franklin Gothic Book"/>
              <a:cs typeface="Franklin Gothic Book"/>
            </a:endParaRPr>
          </a:p>
          <a:p>
            <a:r>
              <a:rPr lang="sv-SE" sz="1600" dirty="0">
                <a:solidFill>
                  <a:srgbClr val="7F7F7F"/>
                </a:solidFill>
                <a:latin typeface="Franklin Gothic Book"/>
                <a:cs typeface="Franklin Gothic Book"/>
              </a:rPr>
              <a:t>Med digitala verktyg kan vi paketera berättelser på olika sätt, inklusive:</a:t>
            </a:r>
          </a:p>
          <a:p>
            <a:r>
              <a:rPr lang="sv-SE" sz="1600" dirty="0" err="1">
                <a:solidFill>
                  <a:srgbClr val="7F7F7F"/>
                </a:solidFill>
                <a:latin typeface="Franklin Gothic Book"/>
                <a:cs typeface="Franklin Gothic Book"/>
              </a:rPr>
              <a:t>Infographics</a:t>
            </a:r>
            <a:r>
              <a:rPr lang="sv-SE" sz="1600" dirty="0">
                <a:solidFill>
                  <a:srgbClr val="7F7F7F"/>
                </a:solidFill>
                <a:latin typeface="Franklin Gothic Book"/>
                <a:cs typeface="Franklin Gothic Book"/>
              </a:rPr>
              <a:t> och data </a:t>
            </a:r>
            <a:r>
              <a:rPr lang="sv-SE" sz="1600" dirty="0" smtClean="0">
                <a:solidFill>
                  <a:srgbClr val="7F7F7F"/>
                </a:solidFill>
                <a:latin typeface="Franklin Gothic Book"/>
                <a:cs typeface="Franklin Gothic Book"/>
              </a:rPr>
              <a:t>visualiseringar</a:t>
            </a:r>
            <a:endParaRPr lang="sv-SE" sz="1600" dirty="0">
              <a:solidFill>
                <a:srgbClr val="7F7F7F"/>
              </a:solidFill>
              <a:latin typeface="Franklin Gothic Book"/>
              <a:cs typeface="Franklin Gothic Book"/>
            </a:endParaRPr>
          </a:p>
          <a:p>
            <a:r>
              <a:rPr lang="sv-SE" sz="1600" dirty="0">
                <a:solidFill>
                  <a:srgbClr val="7F7F7F"/>
                </a:solidFill>
                <a:latin typeface="Franklin Gothic Book"/>
                <a:cs typeface="Franklin Gothic Book"/>
              </a:rPr>
              <a:t>Multimedia presentationer och interaktiva rapporter</a:t>
            </a:r>
          </a:p>
          <a:p>
            <a:r>
              <a:rPr lang="sv-SE" sz="1600" dirty="0">
                <a:solidFill>
                  <a:srgbClr val="7F7F7F"/>
                </a:solidFill>
                <a:latin typeface="Franklin Gothic Book"/>
                <a:cs typeface="Franklin Gothic Book"/>
              </a:rPr>
              <a:t>Tematiskt redigerade korta videor och </a:t>
            </a:r>
            <a:r>
              <a:rPr lang="sv-SE" sz="1600" dirty="0" err="1">
                <a:solidFill>
                  <a:srgbClr val="7F7F7F"/>
                </a:solidFill>
                <a:latin typeface="Franklin Gothic Book"/>
                <a:cs typeface="Franklin Gothic Book"/>
              </a:rPr>
              <a:t>ljudbitar</a:t>
            </a:r>
            <a:endParaRPr lang="sv-SE" sz="1600" dirty="0">
              <a:solidFill>
                <a:srgbClr val="7F7F7F"/>
              </a:solidFill>
              <a:latin typeface="Franklin Gothic Book"/>
              <a:cs typeface="Franklin Gothic Book"/>
            </a:endParaRPr>
          </a:p>
          <a:p>
            <a:r>
              <a:rPr lang="sv-SE" sz="1600" dirty="0">
                <a:solidFill>
                  <a:srgbClr val="7F7F7F"/>
                </a:solidFill>
                <a:latin typeface="Franklin Gothic Book"/>
                <a:cs typeface="Franklin Gothic Book"/>
              </a:rPr>
              <a:t>Online-skärmar och organisationer som </a:t>
            </a:r>
            <a:r>
              <a:rPr lang="sv-SE" sz="1600" dirty="0" err="1">
                <a:solidFill>
                  <a:srgbClr val="7F7F7F"/>
                </a:solidFill>
                <a:latin typeface="Franklin Gothic Book"/>
                <a:cs typeface="Franklin Gothic Book"/>
              </a:rPr>
              <a:t>geokartor</a:t>
            </a:r>
            <a:r>
              <a:rPr lang="sv-SE" sz="1600" dirty="0">
                <a:solidFill>
                  <a:srgbClr val="7F7F7F"/>
                </a:solidFill>
                <a:latin typeface="Franklin Gothic Book"/>
                <a:cs typeface="Franklin Gothic Book"/>
              </a:rPr>
              <a:t> och spellistor</a:t>
            </a:r>
          </a:p>
          <a:p>
            <a:endParaRPr lang="sv-SE" sz="1600" dirty="0">
              <a:solidFill>
                <a:srgbClr val="7F7F7F"/>
              </a:solidFill>
              <a:latin typeface="Franklin Gothic Book"/>
              <a:cs typeface="Franklin Gothic Book"/>
            </a:endParaRPr>
          </a:p>
          <a:p>
            <a:r>
              <a:rPr lang="sv-SE" sz="1600" dirty="0">
                <a:solidFill>
                  <a:srgbClr val="7F7F7F"/>
                </a:solidFill>
                <a:latin typeface="Franklin Gothic Book"/>
                <a:cs typeface="Franklin Gothic Book"/>
              </a:rPr>
              <a:t>Att presentera information på dessa sätt tar en mängd olika kreativa, tekniska och kommunikativa färdigheter. Denna praktiska leksession hjälper dig att börja utveckla några av dessa färdigheter.</a:t>
            </a:r>
            <a:endParaRPr lang="sv-SE" sz="1600" dirty="0">
              <a:solidFill>
                <a:srgbClr val="7F7F7F"/>
              </a:solidFill>
              <a:latin typeface="Franklin Gothic Book"/>
              <a:cs typeface="Franklin Gothic Book"/>
            </a:endParaRPr>
          </a:p>
        </p:txBody>
      </p:sp>
    </p:spTree>
    <p:extLst>
      <p:ext uri="{BB962C8B-B14F-4D97-AF65-F5344CB8AC3E}">
        <p14:creationId xmlns:p14="http://schemas.microsoft.com/office/powerpoint/2010/main" val="136202214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descr="Macintosh HD:Users:hayleytrowbridge:Documents:PVM:OurVoices:eu_flag_co_funded_pos_[rgb]_right.jpg"/>
          <p:cNvPicPr/>
          <p:nvPr/>
        </p:nvPicPr>
        <p:blipFill>
          <a:blip r:embed="rId3">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32303" y="78173"/>
            <a:ext cx="2400300" cy="685165"/>
          </a:xfrm>
          <a:prstGeom prst="rect">
            <a:avLst/>
          </a:prstGeom>
          <a:noFill/>
          <a:ln>
            <a:noFill/>
          </a:ln>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90821"/>
          <a:stretch/>
        </p:blipFill>
        <p:spPr>
          <a:xfrm>
            <a:off x="0" y="5888380"/>
            <a:ext cx="9144000" cy="629479"/>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80448" y="6228521"/>
            <a:ext cx="2186360" cy="462722"/>
          </a:xfrm>
          <a:prstGeom prst="rect">
            <a:avLst/>
          </a:prstGeom>
        </p:spPr>
      </p:pic>
      <p:sp>
        <p:nvSpPr>
          <p:cNvPr id="6" name="TextBox 5"/>
          <p:cNvSpPr txBox="1"/>
          <p:nvPr/>
        </p:nvSpPr>
        <p:spPr>
          <a:xfrm>
            <a:off x="18856" y="2237121"/>
            <a:ext cx="9111697" cy="2862322"/>
          </a:xfrm>
          <a:prstGeom prst="rect">
            <a:avLst/>
          </a:prstGeom>
          <a:noFill/>
        </p:spPr>
        <p:txBody>
          <a:bodyPr wrap="square" rtlCol="0">
            <a:spAutoFit/>
          </a:bodyPr>
          <a:lstStyle/>
          <a:p>
            <a:pPr algn="ctr"/>
            <a:r>
              <a:rPr lang="en-US" sz="6000" b="1" dirty="0" smtClean="0">
                <a:solidFill>
                  <a:schemeClr val="bg1">
                    <a:lumMod val="50000"/>
                  </a:schemeClr>
                </a:solidFill>
                <a:latin typeface="Arial" charset="0"/>
                <a:ea typeface="Arial" charset="0"/>
                <a:cs typeface="Arial" charset="0"/>
              </a:rPr>
              <a:t>SAMMANFATTNING</a:t>
            </a:r>
            <a:endParaRPr lang="en-US" sz="6000" b="1" dirty="0" smtClean="0">
              <a:solidFill>
                <a:schemeClr val="bg1">
                  <a:lumMod val="50000"/>
                </a:schemeClr>
              </a:solidFill>
              <a:latin typeface="Arial" charset="0"/>
              <a:ea typeface="Arial" charset="0"/>
              <a:cs typeface="Arial" charset="0"/>
            </a:endParaRPr>
          </a:p>
          <a:p>
            <a:pPr algn="ctr"/>
            <a:endParaRPr lang="en-US" sz="6000" b="1" dirty="0" smtClean="0">
              <a:solidFill>
                <a:schemeClr val="bg1">
                  <a:lumMod val="50000"/>
                </a:schemeClr>
              </a:solidFill>
              <a:latin typeface="Arial" charset="0"/>
              <a:ea typeface="Arial" charset="0"/>
              <a:cs typeface="Arial" charset="0"/>
            </a:endParaRPr>
          </a:p>
          <a:p>
            <a:pPr algn="ctr"/>
            <a:endParaRPr lang="en-US" sz="6000" b="1" dirty="0">
              <a:solidFill>
                <a:schemeClr val="bg1">
                  <a:lumMod val="50000"/>
                </a:schemeClr>
              </a:solidFill>
              <a:latin typeface="Arial" charset="0"/>
              <a:ea typeface="Arial" charset="0"/>
              <a:cs typeface="Arial" charset="0"/>
            </a:endParaRPr>
          </a:p>
        </p:txBody>
      </p:sp>
    </p:spTree>
    <p:extLst>
      <p:ext uri="{BB962C8B-B14F-4D97-AF65-F5344CB8AC3E}">
        <p14:creationId xmlns:p14="http://schemas.microsoft.com/office/powerpoint/2010/main" val="124959863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771</TotalTime>
  <Words>668</Words>
  <Application>Microsoft Macintosh PowerPoint</Application>
  <PresentationFormat>Bildspel på skärmen (4:3)</PresentationFormat>
  <Paragraphs>75</Paragraphs>
  <Slides>9</Slides>
  <Notes>1</Notes>
  <HiddenSlides>0</HiddenSlides>
  <MMClips>0</MMClips>
  <ScaleCrop>false</ScaleCrop>
  <HeadingPairs>
    <vt:vector size="4" baseType="variant">
      <vt:variant>
        <vt:lpstr>Tema</vt:lpstr>
      </vt:variant>
      <vt:variant>
        <vt:i4>1</vt:i4>
      </vt:variant>
      <vt:variant>
        <vt:lpstr>Bildrubriker</vt:lpstr>
      </vt:variant>
      <vt:variant>
        <vt:i4>9</vt:i4>
      </vt:variant>
    </vt:vector>
  </HeadingPairs>
  <TitlesOfParts>
    <vt:vector size="10" baseType="lpstr">
      <vt:lpstr>Office Theme</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Hayley Trowbridge</dc:creator>
  <cp:lastModifiedBy>Gu-Ni Anders</cp:lastModifiedBy>
  <cp:revision>69</cp:revision>
  <dcterms:created xsi:type="dcterms:W3CDTF">2016-09-30T08:37:44Z</dcterms:created>
  <dcterms:modified xsi:type="dcterms:W3CDTF">2018-08-01T07:15:32Z</dcterms:modified>
</cp:coreProperties>
</file>