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7" r:id="rId4"/>
    <p:sldId id="272" r:id="rId5"/>
    <p:sldId id="270" r:id="rId6"/>
    <p:sldId id="27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92C8"/>
    <a:srgbClr val="7B6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34"/>
    <p:restoredTop sz="93027"/>
  </p:normalViewPr>
  <p:slideViewPr>
    <p:cSldViewPr snapToGrid="0" snapToObjects="1">
      <p:cViewPr varScale="1">
        <p:scale>
          <a:sx n="181" d="100"/>
          <a:sy n="181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8A6BE-519B-6044-8E6B-52CDAE3AD6A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2F108-7770-2F45-B959-7977968F77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16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8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5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2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6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1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8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1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2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6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6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4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3305F-6BE7-8344-AE6A-332181C43E98}" type="datetimeFigureOut">
              <a:rPr lang="en-US" smtClean="0"/>
              <a:t>18-08-01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C178A-A512-5640-ADAC-F968FAE9EFA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8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7.pn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03" y="2740776"/>
            <a:ext cx="60694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DIGITAL KURATOR UTBILDNINGSPROGRAM</a:t>
            </a:r>
          </a:p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Dag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  <a:p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Att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finna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berättelser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och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etik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Utbildare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namn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03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486142" y="1347117"/>
            <a:ext cx="622477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ÖVERSIKT ÖVER DAGEN</a:t>
            </a:r>
          </a:p>
          <a:p>
            <a:endParaRPr lang="sv-SE" sz="2000" dirty="0">
              <a:solidFill>
                <a:srgbClr val="7F7F7F"/>
              </a:solidFill>
              <a:latin typeface="Franklin Gothic Book"/>
              <a:cs typeface="Franklin Gothic Book"/>
            </a:endParaRPr>
          </a:p>
          <a:p>
            <a:r>
              <a:rPr lang="sv-SE" sz="2000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Återkoppling </a:t>
            </a:r>
            <a:r>
              <a:rPr lang="sv-SE" sz="2000" dirty="0">
                <a:solidFill>
                  <a:srgbClr val="7F7F7F"/>
                </a:solidFill>
                <a:latin typeface="Franklin Gothic Book"/>
                <a:cs typeface="Franklin Gothic Book"/>
              </a:rPr>
              <a:t>på ämnet "Vad är </a:t>
            </a:r>
            <a:r>
              <a:rPr lang="sv-SE" sz="2000" dirty="0" err="1">
                <a:solidFill>
                  <a:srgbClr val="7F7F7F"/>
                </a:solidFill>
                <a:latin typeface="Franklin Gothic Book"/>
                <a:cs typeface="Franklin Gothic Book"/>
              </a:rPr>
              <a:t>curation</a:t>
            </a:r>
            <a:r>
              <a:rPr lang="sv-SE" sz="2000" dirty="0">
                <a:solidFill>
                  <a:srgbClr val="7F7F7F"/>
                </a:solidFill>
                <a:latin typeface="Franklin Gothic Book"/>
                <a:cs typeface="Franklin Gothic Book"/>
              </a:rPr>
              <a:t>?"</a:t>
            </a:r>
          </a:p>
          <a:p>
            <a:endParaRPr lang="sv-SE" sz="2000" dirty="0">
              <a:solidFill>
                <a:srgbClr val="7F7F7F"/>
              </a:solidFill>
              <a:latin typeface="Franklin Gothic Book"/>
              <a:cs typeface="Franklin Gothic Book"/>
            </a:endParaRPr>
          </a:p>
          <a:p>
            <a:r>
              <a:rPr lang="sv-SE" sz="2000" dirty="0">
                <a:solidFill>
                  <a:srgbClr val="7F7F7F"/>
                </a:solidFill>
                <a:latin typeface="Franklin Gothic Book"/>
                <a:cs typeface="Franklin Gothic Book"/>
              </a:rPr>
              <a:t>Utforska sätt att samla digitala berättelser och platser där vi kan hitta befintliga digitala historier</a:t>
            </a:r>
          </a:p>
          <a:p>
            <a:endParaRPr lang="sv-SE" sz="2000" dirty="0">
              <a:solidFill>
                <a:srgbClr val="7F7F7F"/>
              </a:solidFill>
              <a:latin typeface="Franklin Gothic Book"/>
              <a:cs typeface="Franklin Gothic Book"/>
            </a:endParaRPr>
          </a:p>
          <a:p>
            <a:r>
              <a:rPr lang="sv-SE" sz="2000" dirty="0">
                <a:solidFill>
                  <a:srgbClr val="7F7F7F"/>
                </a:solidFill>
                <a:latin typeface="Franklin Gothic Book"/>
                <a:cs typeface="Franklin Gothic Book"/>
              </a:rPr>
              <a:t>Co-skapa en uppsättning riktlinjer för bästa praxis att anta </a:t>
            </a:r>
            <a:r>
              <a:rPr lang="sv-SE" sz="2000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för att kurera </a:t>
            </a:r>
            <a:r>
              <a:rPr lang="sv-SE" sz="2000" dirty="0">
                <a:solidFill>
                  <a:srgbClr val="7F7F7F"/>
                </a:solidFill>
                <a:latin typeface="Franklin Gothic Book"/>
                <a:cs typeface="Franklin Gothic Book"/>
              </a:rPr>
              <a:t>berättelser</a:t>
            </a:r>
          </a:p>
          <a:p>
            <a:endParaRPr lang="sv-SE" sz="2000" dirty="0">
              <a:solidFill>
                <a:srgbClr val="7F7F7F"/>
              </a:solidFill>
              <a:latin typeface="Franklin Gothic Book"/>
              <a:cs typeface="Franklin Gothic Book"/>
            </a:endParaRPr>
          </a:p>
          <a:p>
            <a:r>
              <a:rPr lang="sv-SE" sz="2000" dirty="0">
                <a:solidFill>
                  <a:srgbClr val="7F7F7F"/>
                </a:solidFill>
                <a:latin typeface="Franklin Gothic Book"/>
                <a:cs typeface="Franklin Gothic Book"/>
              </a:rPr>
              <a:t>U</a:t>
            </a:r>
            <a:r>
              <a:rPr lang="sv-SE" sz="2000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ppgift</a:t>
            </a:r>
            <a:r>
              <a:rPr lang="sv-SE" sz="2000" dirty="0">
                <a:solidFill>
                  <a:srgbClr val="7F7F7F"/>
                </a:solidFill>
                <a:latin typeface="Franklin Gothic Book"/>
                <a:cs typeface="Franklin Gothic Book"/>
              </a:rPr>
              <a:t>: Samla 5 x berättelser om ett specifikt </a:t>
            </a:r>
            <a:r>
              <a:rPr lang="sv-SE" sz="2000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ämne/ problem/tema</a:t>
            </a:r>
            <a:endParaRPr lang="sv-SE" sz="2000" dirty="0">
              <a:solidFill>
                <a:srgbClr val="7F7F7F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96494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3" t="17497" r="60728" b="5052"/>
          <a:stretch/>
        </p:blipFill>
        <p:spPr>
          <a:xfrm>
            <a:off x="0" y="2579426"/>
            <a:ext cx="3012863" cy="42922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4470" y="1192469"/>
            <a:ext cx="8148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FINNA OCH SAMLA BERÄTTELSER: PRAKTISK UPPGIFT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sv-SE" sz="2000" dirty="0">
                <a:solidFill>
                  <a:srgbClr val="7F7F7F"/>
                </a:solidFill>
                <a:latin typeface="Franklin Gothic Book"/>
                <a:cs typeface="Franklin Gothic Book"/>
              </a:rPr>
              <a:t>I små grupper utforskar du en befintlig källa där du kan hitta digitala berättelser eller en teknik som du kan använda för att samla digitala historier</a:t>
            </a:r>
            <a:r>
              <a:rPr lang="sv-SE" sz="2000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.</a:t>
            </a:r>
            <a:endParaRPr lang="sv-SE" sz="2000" dirty="0">
              <a:solidFill>
                <a:srgbClr val="7F7F7F"/>
              </a:solidFill>
              <a:latin typeface="Franklin Gothic Book"/>
              <a:cs typeface="Franklin Gothic Boo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51" y="2746521"/>
            <a:ext cx="2635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SAMLINGAR AV BERÄTTELSER, KÄLLOR</a:t>
            </a:r>
            <a:endParaRPr lang="en-US" sz="2000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51" y="4802260"/>
            <a:ext cx="263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BERÄTTARTEKNI-KER</a:t>
            </a:r>
            <a:endParaRPr lang="en-US" sz="2000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3261266" y="2746521"/>
            <a:ext cx="53337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7F7F7F"/>
                </a:solidFill>
                <a:latin typeface="Franklin Gothic Book"/>
                <a:cs typeface="Franklin Gothic Book"/>
              </a:rPr>
              <a:t>Det finns många online-plattformar där du kan hitta digitala berättelser, till exempel:</a:t>
            </a:r>
          </a:p>
          <a:p>
            <a:r>
              <a:rPr lang="sv-SE" sz="2000" dirty="0">
                <a:solidFill>
                  <a:srgbClr val="7F7F7F"/>
                </a:solidFill>
                <a:latin typeface="Franklin Gothic Book"/>
                <a:cs typeface="Franklin Gothic Book"/>
              </a:rPr>
              <a:t>Sociala </a:t>
            </a:r>
            <a:r>
              <a:rPr lang="sv-SE" sz="2000" dirty="0" err="1" smtClean="0">
                <a:solidFill>
                  <a:srgbClr val="7F7F7F"/>
                </a:solidFill>
                <a:latin typeface="Franklin Gothic Book"/>
                <a:cs typeface="Franklin Gothic Book"/>
              </a:rPr>
              <a:t>medie</a:t>
            </a:r>
            <a:r>
              <a:rPr lang="sv-SE" sz="2000" dirty="0">
                <a:solidFill>
                  <a:srgbClr val="7F7F7F"/>
                </a:solidFill>
                <a:latin typeface="Franklin Gothic Book"/>
                <a:cs typeface="Franklin Gothic Book"/>
              </a:rPr>
              <a:t> </a:t>
            </a:r>
            <a:r>
              <a:rPr lang="sv-SE" sz="2000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plattformar</a:t>
            </a:r>
            <a:endParaRPr lang="sv-SE" sz="2000" dirty="0">
              <a:solidFill>
                <a:srgbClr val="7F7F7F"/>
              </a:solidFill>
              <a:latin typeface="Franklin Gothic Book"/>
              <a:cs typeface="Franklin Gothic Book"/>
            </a:endParaRPr>
          </a:p>
          <a:p>
            <a:r>
              <a:rPr lang="sv-SE" sz="2000" dirty="0">
                <a:solidFill>
                  <a:srgbClr val="7F7F7F"/>
                </a:solidFill>
                <a:latin typeface="Franklin Gothic Book"/>
                <a:cs typeface="Franklin Gothic Book"/>
              </a:rPr>
              <a:t>Nyhetswebbplatser</a:t>
            </a:r>
          </a:p>
          <a:p>
            <a:r>
              <a:rPr lang="sv-SE" sz="2000" dirty="0">
                <a:solidFill>
                  <a:srgbClr val="7F7F7F"/>
                </a:solidFill>
                <a:latin typeface="Franklin Gothic Book"/>
                <a:cs typeface="Franklin Gothic Book"/>
              </a:rPr>
              <a:t>Story </a:t>
            </a:r>
            <a:r>
              <a:rPr lang="sv-SE" sz="2000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banker/depåer/arkiv</a:t>
            </a:r>
            <a:endParaRPr lang="sv-SE" sz="2000" dirty="0">
              <a:solidFill>
                <a:srgbClr val="7F7F7F"/>
              </a:solidFill>
              <a:latin typeface="Franklin Gothic Book"/>
              <a:cs typeface="Franklin Gothic Book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3012863" y="4793120"/>
            <a:ext cx="57013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7F7F7F"/>
                </a:solidFill>
                <a:latin typeface="Franklin Gothic Book"/>
                <a:cs typeface="Franklin Gothic Book"/>
              </a:rPr>
              <a:t>Det finns också många tekniker du kan använda för att samla digitala berättelser, till exempel:</a:t>
            </a:r>
          </a:p>
          <a:p>
            <a:r>
              <a:rPr lang="sv-SE" sz="2000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Foto/bildbaserade berättelser, intervjuer,</a:t>
            </a:r>
            <a:endParaRPr lang="sv-SE" sz="2000" dirty="0">
              <a:solidFill>
                <a:srgbClr val="7F7F7F"/>
              </a:solidFill>
              <a:latin typeface="Franklin Gothic Book"/>
              <a:cs typeface="Franklin Gothic Book"/>
            </a:endParaRPr>
          </a:p>
          <a:p>
            <a:r>
              <a:rPr lang="sv-SE" sz="2000" dirty="0">
                <a:solidFill>
                  <a:srgbClr val="7F7F7F"/>
                </a:solidFill>
                <a:latin typeface="Franklin Gothic Book"/>
                <a:cs typeface="Franklin Gothic Book"/>
              </a:rPr>
              <a:t>p</a:t>
            </a:r>
            <a:r>
              <a:rPr lang="sv-SE" sz="2000" dirty="0" smtClean="0">
                <a:solidFill>
                  <a:srgbClr val="7F7F7F"/>
                </a:solidFill>
                <a:latin typeface="Franklin Gothic Book"/>
                <a:cs typeface="Franklin Gothic Book"/>
              </a:rPr>
              <a:t>ersonliga </a:t>
            </a:r>
            <a:r>
              <a:rPr lang="sv-SE" sz="2000" dirty="0">
                <a:solidFill>
                  <a:srgbClr val="7F7F7F"/>
                </a:solidFill>
                <a:latin typeface="Franklin Gothic Book"/>
                <a:cs typeface="Franklin Gothic Book"/>
              </a:rPr>
              <a:t>monologer</a:t>
            </a:r>
            <a:endParaRPr lang="sv-SE" sz="2000" dirty="0">
              <a:solidFill>
                <a:srgbClr val="7F7F7F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422962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582" y="5876223"/>
            <a:ext cx="2328031" cy="8864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8" t="37255" r="69118" b="33921"/>
          <a:stretch/>
        </p:blipFill>
        <p:spPr>
          <a:xfrm>
            <a:off x="2164319" y="2161833"/>
            <a:ext cx="4815361" cy="23146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71658" y="2594496"/>
            <a:ext cx="364415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HITTA OCH SAMLA BERÄTTELSER- VAD LÄRDE VI OSS</a:t>
            </a:r>
            <a:endParaRPr lang="en-US" sz="24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7295594" y="2868333"/>
            <a:ext cx="1782183" cy="1879891"/>
          </a:xfrm>
          <a:prstGeom prst="wedgeRoundRectCallout">
            <a:avLst>
              <a:gd name="adj1" fmla="val -78544"/>
              <a:gd name="adj2" fmla="val -27018"/>
              <a:gd name="adj3" fmla="val 1666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5422593" y="4748224"/>
            <a:ext cx="1786435" cy="1068121"/>
          </a:xfrm>
          <a:prstGeom prst="wedgeRoundRectCallout">
            <a:avLst>
              <a:gd name="adj1" fmla="val -28366"/>
              <a:gd name="adj2" fmla="val -91240"/>
              <a:gd name="adj3" fmla="val 1666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err="1" smtClean="0">
                <a:latin typeface="Arial" charset="0"/>
                <a:ea typeface="Arial" charset="0"/>
                <a:cs typeface="Arial" charset="0"/>
              </a:rPr>
              <a:t>Vad</a:t>
            </a:r>
            <a:r>
              <a:rPr lang="en-GB" sz="1600" dirty="0" smtClean="0">
                <a:latin typeface="Arial" charset="0"/>
                <a:ea typeface="Arial" charset="0"/>
                <a:cs typeface="Arial" charset="0"/>
              </a:rPr>
              <a:t> vet vi nu </a:t>
            </a:r>
            <a:r>
              <a:rPr lang="en-GB" sz="1600" dirty="0" err="1" smtClean="0">
                <a:latin typeface="Arial" charset="0"/>
                <a:ea typeface="Arial" charset="0"/>
                <a:cs typeface="Arial" charset="0"/>
              </a:rPr>
              <a:t>som</a:t>
            </a:r>
            <a:r>
              <a:rPr lang="en-GB" sz="1600" dirty="0" smtClean="0">
                <a:latin typeface="Arial" charset="0"/>
                <a:ea typeface="Arial" charset="0"/>
                <a:cs typeface="Arial" charset="0"/>
              </a:rPr>
              <a:t> vi </a:t>
            </a:r>
            <a:r>
              <a:rPr lang="en-GB" sz="1600" dirty="0" err="1" smtClean="0">
                <a:latin typeface="Arial" charset="0"/>
                <a:ea typeface="Arial" charset="0"/>
                <a:cs typeface="Arial" charset="0"/>
              </a:rPr>
              <a:t>inte</a:t>
            </a:r>
            <a:r>
              <a:rPr lang="en-GB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Arial" charset="0"/>
                <a:cs typeface="Arial" charset="0"/>
              </a:rPr>
              <a:t>visste</a:t>
            </a:r>
            <a:r>
              <a:rPr lang="en-GB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Arial" charset="0"/>
                <a:cs typeface="Arial" charset="0"/>
              </a:rPr>
              <a:t>förut</a:t>
            </a:r>
            <a:r>
              <a:rPr lang="en-GB" sz="1600" dirty="0" smtClean="0">
                <a:latin typeface="Arial" charset="0"/>
                <a:ea typeface="Arial" charset="0"/>
                <a:cs typeface="Arial" charset="0"/>
              </a:rPr>
              <a:t>?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4070680" y="263095"/>
            <a:ext cx="2245131" cy="1493530"/>
          </a:xfrm>
          <a:prstGeom prst="wedgeRoundRectCallout">
            <a:avLst>
              <a:gd name="adj1" fmla="val -43368"/>
              <a:gd name="adj2" fmla="val 73450"/>
              <a:gd name="adj3" fmla="val 1666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2671657" y="4748224"/>
            <a:ext cx="2292863" cy="1492821"/>
          </a:xfrm>
          <a:prstGeom prst="wedgeRoundRectCallout">
            <a:avLst>
              <a:gd name="adj1" fmla="val 3815"/>
              <a:gd name="adj2" fmla="val -77068"/>
              <a:gd name="adj3" fmla="val 1666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204823" y="1108645"/>
            <a:ext cx="2104463" cy="1595212"/>
          </a:xfrm>
          <a:prstGeom prst="wedgeRoundRectCallout">
            <a:avLst>
              <a:gd name="adj1" fmla="val 40857"/>
              <a:gd name="adj2" fmla="val 72279"/>
              <a:gd name="adj3" fmla="val 16667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279336" y="1271057"/>
            <a:ext cx="18849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solidFill>
                  <a:schemeClr val="bg1"/>
                </a:solidFill>
                <a:latin typeface="Franklin Gothic Book"/>
                <a:cs typeface="Franklin Gothic Book"/>
              </a:rPr>
              <a:t>Vad är innehållet i berättelser som hittas eller samlas in genom dessa källor och tekniker?</a:t>
            </a:r>
            <a:endParaRPr lang="sv-SE" sz="1600" dirty="0">
              <a:solidFill>
                <a:schemeClr val="bg1"/>
              </a:solidFill>
              <a:latin typeface="Franklin Gothic Book"/>
              <a:cs typeface="Franklin Gothic Book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08468" y="377021"/>
            <a:ext cx="19799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solidFill>
                  <a:srgbClr val="FFFFFF"/>
                </a:solidFill>
                <a:latin typeface="Franklin Gothic Book"/>
                <a:cs typeface="Franklin Gothic Book"/>
              </a:rPr>
              <a:t>Vilka typer av historier kan vi hitta / samla genom dessa källor och tekniker?</a:t>
            </a:r>
            <a:endParaRPr lang="sv-SE" sz="1600" dirty="0">
              <a:solidFill>
                <a:srgbClr val="FFFFFF"/>
              </a:solidFill>
              <a:latin typeface="Franklin Gothic Book"/>
              <a:cs typeface="Franklin Gothic Book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7456793" y="3133104"/>
            <a:ext cx="14708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solidFill>
                  <a:srgbClr val="FFFFFF"/>
                </a:solidFill>
                <a:latin typeface="Franklin Gothic Book"/>
                <a:cs typeface="Franklin Gothic Book"/>
              </a:rPr>
              <a:t>Hur kan tekniken eller källan vara till nytta för berättelsen? Varför?</a:t>
            </a:r>
            <a:endParaRPr lang="sv-SE" sz="1600" dirty="0">
              <a:solidFill>
                <a:srgbClr val="FFFFFF"/>
              </a:solidFill>
              <a:latin typeface="Franklin Gothic Book"/>
              <a:cs typeface="Franklin Gothic Book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2723594" y="4916158"/>
            <a:ext cx="21457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solidFill>
                  <a:srgbClr val="FFFFFF"/>
                </a:solidFill>
                <a:latin typeface="Franklin Gothic Book"/>
                <a:cs typeface="Franklin Gothic Book"/>
              </a:rPr>
              <a:t>Vad hittade du </a:t>
            </a:r>
            <a:r>
              <a:rPr lang="sv-SE" sz="1600" dirty="0" smtClean="0">
                <a:solidFill>
                  <a:srgbClr val="FFFFFF"/>
                </a:solidFill>
                <a:latin typeface="Franklin Gothic Book"/>
                <a:cs typeface="Franklin Gothic Book"/>
              </a:rPr>
              <a:t>för intressant </a:t>
            </a:r>
            <a:r>
              <a:rPr lang="sv-SE" sz="1600" dirty="0">
                <a:solidFill>
                  <a:srgbClr val="FFFFFF"/>
                </a:solidFill>
                <a:latin typeface="Franklin Gothic Book"/>
                <a:cs typeface="Franklin Gothic Book"/>
              </a:rPr>
              <a:t>eller utmanande om dessa källor eller tekniker?</a:t>
            </a:r>
            <a:endParaRPr lang="sv-SE" sz="1600" dirty="0">
              <a:solidFill>
                <a:srgbClr val="FFFFFF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869186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517891" y="1120094"/>
            <a:ext cx="68492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KURERINGSETIK . SKAPA EN BRA PRAKTISK GUIDE</a:t>
            </a:r>
          </a:p>
        </p:txBody>
      </p:sp>
      <p:sp>
        <p:nvSpPr>
          <p:cNvPr id="6" name="Rektangel 5"/>
          <p:cNvSpPr/>
          <p:nvPr/>
        </p:nvSpPr>
        <p:spPr>
          <a:xfrm>
            <a:off x="630150" y="1670213"/>
            <a:ext cx="72210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I små grupper kommer du att utforska olika områden av </a:t>
            </a:r>
            <a:r>
              <a:rPr lang="sv-S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kurationsetik</a:t>
            </a:r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. Vi kommer då att samla dina idéer på dessa områden till en bra praktikguide.</a:t>
            </a:r>
          </a:p>
          <a:p>
            <a:endParaRPr lang="sv-SE" dirty="0">
              <a:solidFill>
                <a:schemeClr val="tx1">
                  <a:lumMod val="50000"/>
                  <a:lumOff val="50000"/>
                </a:schemeClr>
              </a:solidFill>
              <a:latin typeface="Franklin Gothic Book"/>
              <a:cs typeface="Franklin Gothic Book"/>
            </a:endParaRPr>
          </a:p>
          <a:p>
            <a:r>
              <a:rPr lang="sv-S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Berättarbehörigheter </a:t>
            </a:r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- vem har berättat historien och hur har de delat den?</a:t>
            </a:r>
          </a:p>
          <a:p>
            <a:r>
              <a:rPr lang="sv-S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Berättelsautenticitet</a:t>
            </a:r>
            <a:r>
              <a:rPr lang="sv-S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 </a:t>
            </a:r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- ska vi behålla de enskilda berättarnas ursprungliga röster och idéer, och i så fall hur?</a:t>
            </a:r>
          </a:p>
          <a:p>
            <a:r>
              <a:rPr lang="sv-S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Kurationsändamål</a:t>
            </a:r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 - varför </a:t>
            </a:r>
            <a:r>
              <a:rPr lang="sv-S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kuraterar</a:t>
            </a:r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 vi historierna och vad påverkar detta?</a:t>
            </a:r>
          </a:p>
          <a:p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Hur mobiliserar vi innehållet? Hur planerar vi att använda det kurerade </a:t>
            </a:r>
            <a:r>
              <a:rPr lang="sv-S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innehållet/berättelserna </a:t>
            </a:r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och vilka problem </a:t>
            </a:r>
            <a:r>
              <a:rPr lang="sv-S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väcker </a:t>
            </a:r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/>
                <a:cs typeface="Franklin Gothic Book"/>
              </a:rPr>
              <a:t>detta?</a:t>
            </a:r>
            <a:endParaRPr lang="sv-SE" dirty="0">
              <a:solidFill>
                <a:schemeClr val="tx1">
                  <a:lumMod val="50000"/>
                  <a:lumOff val="50000"/>
                </a:schemeClr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64322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03" y="1551183"/>
            <a:ext cx="8680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KURERINGSETIK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: SKAPA EN BRA PRAKTISK GUIDE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95810"/>
              </p:ext>
            </p:extLst>
          </p:nvPr>
        </p:nvGraphicFramePr>
        <p:xfrm>
          <a:off x="145574" y="2153646"/>
          <a:ext cx="8029434" cy="2873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4717"/>
                <a:gridCol w="4014717"/>
              </a:tblGrid>
              <a:tr h="1436834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Tillstånd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att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berätta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Berättelsens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autenticitet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436834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Syfte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med 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kurering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Mobilisering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av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kurerat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innehåll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528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5888380"/>
            <a:ext cx="9144000" cy="629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28521"/>
            <a:ext cx="2186360" cy="462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56" y="2237121"/>
            <a:ext cx="91116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SAMMANFATTNING</a:t>
            </a:r>
            <a:endParaRPr lang="en-US" sz="6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6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6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98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357</Words>
  <Application>Microsoft Macintosh PowerPoint</Application>
  <PresentationFormat>Bildspel på skärmen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Hayley Trowbridge</dc:creator>
  <cp:lastModifiedBy>Gu-Ni Anders</cp:lastModifiedBy>
  <cp:revision>55</cp:revision>
  <dcterms:created xsi:type="dcterms:W3CDTF">2016-09-30T08:37:44Z</dcterms:created>
  <dcterms:modified xsi:type="dcterms:W3CDTF">2018-08-01T06:53:44Z</dcterms:modified>
</cp:coreProperties>
</file>